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2"/>
  </p:notesMasterIdLst>
  <p:handoutMasterIdLst>
    <p:handoutMasterId r:id="rId33"/>
  </p:handoutMasterIdLst>
  <p:sldIdLst>
    <p:sldId id="259" r:id="rId2"/>
    <p:sldId id="402" r:id="rId3"/>
    <p:sldId id="307" r:id="rId4"/>
    <p:sldId id="352" r:id="rId5"/>
    <p:sldId id="419" r:id="rId6"/>
    <p:sldId id="309" r:id="rId7"/>
    <p:sldId id="310" r:id="rId8"/>
    <p:sldId id="311" r:id="rId9"/>
    <p:sldId id="397" r:id="rId10"/>
    <p:sldId id="312" r:id="rId11"/>
    <p:sldId id="420" r:id="rId12"/>
    <p:sldId id="277" r:id="rId13"/>
    <p:sldId id="395" r:id="rId14"/>
    <p:sldId id="315" r:id="rId15"/>
    <p:sldId id="314" r:id="rId16"/>
    <p:sldId id="262" r:id="rId17"/>
    <p:sldId id="422" r:id="rId18"/>
    <p:sldId id="284" r:id="rId19"/>
    <p:sldId id="285" r:id="rId20"/>
    <p:sldId id="424" r:id="rId21"/>
    <p:sldId id="326" r:id="rId22"/>
    <p:sldId id="423" r:id="rId23"/>
    <p:sldId id="358" r:id="rId24"/>
    <p:sldId id="291" r:id="rId25"/>
    <p:sldId id="298" r:id="rId26"/>
    <p:sldId id="332" r:id="rId27"/>
    <p:sldId id="325" r:id="rId28"/>
    <p:sldId id="334" r:id="rId29"/>
    <p:sldId id="387" r:id="rId30"/>
    <p:sldId id="385" r:id="rId31"/>
  </p:sldIdLst>
  <p:sldSz cx="12192000" cy="6858000"/>
  <p:notesSz cx="9928225" cy="6669088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BBE3F3F4-D55A-2E46-9AFA-65C00F0F514E}">
          <p14:sldIdLst>
            <p14:sldId id="259"/>
            <p14:sldId id="402"/>
            <p14:sldId id="307"/>
            <p14:sldId id="352"/>
            <p14:sldId id="419"/>
            <p14:sldId id="309"/>
            <p14:sldId id="310"/>
            <p14:sldId id="311"/>
            <p14:sldId id="397"/>
            <p14:sldId id="312"/>
            <p14:sldId id="420"/>
            <p14:sldId id="277"/>
            <p14:sldId id="395"/>
            <p14:sldId id="315"/>
            <p14:sldId id="314"/>
            <p14:sldId id="262"/>
            <p14:sldId id="422"/>
            <p14:sldId id="284"/>
            <p14:sldId id="285"/>
            <p14:sldId id="424"/>
            <p14:sldId id="326"/>
            <p14:sldId id="423"/>
            <p14:sldId id="358"/>
            <p14:sldId id="291"/>
            <p14:sldId id="298"/>
            <p14:sldId id="332"/>
            <p14:sldId id="325"/>
            <p14:sldId id="334"/>
            <p14:sldId id="387"/>
            <p14:sldId id="385"/>
          </p14:sldIdLst>
        </p14:section>
        <p14:section name="Untitled Section" id="{A94E632C-F237-F145-9E32-E40816E4610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E0E3"/>
    <a:srgbClr val="FFFFFF"/>
    <a:srgbClr val="FABEED"/>
    <a:srgbClr val="000000"/>
    <a:srgbClr val="00B050"/>
    <a:srgbClr val="A2CDFC"/>
    <a:srgbClr val="DAC6C4"/>
    <a:srgbClr val="E5E9B5"/>
    <a:srgbClr val="CCA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84273" autoAdjust="0"/>
  </p:normalViewPr>
  <p:slideViewPr>
    <p:cSldViewPr snapToGrid="0">
      <p:cViewPr varScale="1">
        <p:scale>
          <a:sx n="93" d="100"/>
          <a:sy n="93" d="100"/>
        </p:scale>
        <p:origin x="216" y="2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9872663" cy="765175"/>
          </a:xfrm>
          <a:prstGeom prst="rect">
            <a:avLst/>
          </a:prstGeom>
        </p:spPr>
        <p:txBody>
          <a:bodyPr vert="horz" lIns="209746" tIns="104873" rIns="209746" bIns="104873" rtlCol="0"/>
          <a:lstStyle>
            <a:lvl1pPr algn="l" eaLnBrk="1" hangingPunct="1">
              <a:defRPr sz="28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2904788" y="0"/>
            <a:ext cx="9872662" cy="765175"/>
          </a:xfrm>
          <a:prstGeom prst="rect">
            <a:avLst/>
          </a:prstGeom>
        </p:spPr>
        <p:txBody>
          <a:bodyPr vert="horz" lIns="209746" tIns="104873" rIns="209746" bIns="104873" rtlCol="0"/>
          <a:lstStyle>
            <a:lvl1pPr algn="r" eaLnBrk="1" hangingPunct="1">
              <a:defRPr sz="28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592FE6A-81B0-4E85-A805-6C6FD78C07B4}" type="datetimeFigureOut">
              <a:rPr lang="en-GB"/>
              <a:pPr>
                <a:defRPr/>
              </a:pPr>
              <a:t>26/11/2021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4535150"/>
            <a:ext cx="9872663" cy="765175"/>
          </a:xfrm>
          <a:prstGeom prst="rect">
            <a:avLst/>
          </a:prstGeom>
        </p:spPr>
        <p:txBody>
          <a:bodyPr vert="horz" lIns="209746" tIns="104873" rIns="209746" bIns="104873" rtlCol="0" anchor="b"/>
          <a:lstStyle>
            <a:lvl1pPr algn="l" eaLnBrk="1" hangingPunct="1">
              <a:defRPr sz="28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2904788" y="14535150"/>
            <a:ext cx="9872662" cy="765175"/>
          </a:xfrm>
          <a:prstGeom prst="rect">
            <a:avLst/>
          </a:prstGeom>
        </p:spPr>
        <p:txBody>
          <a:bodyPr vert="horz" wrap="square" lIns="209746" tIns="104873" rIns="209746" bIns="10487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2800"/>
            </a:lvl1pPr>
          </a:lstStyle>
          <a:p>
            <a:pPr>
              <a:defRPr/>
            </a:pPr>
            <a:fld id="{D9C5C301-A3CE-4711-9275-1581A326CDF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80514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9872663" cy="765175"/>
          </a:xfrm>
          <a:prstGeom prst="rect">
            <a:avLst/>
          </a:prstGeom>
        </p:spPr>
        <p:txBody>
          <a:bodyPr vert="horz" lIns="209746" tIns="104873" rIns="209746" bIns="104873" rtlCol="0"/>
          <a:lstStyle>
            <a:lvl1pPr algn="l" eaLnBrk="1" hangingPunct="1">
              <a:defRPr sz="28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2904788" y="0"/>
            <a:ext cx="9872662" cy="765175"/>
          </a:xfrm>
          <a:prstGeom prst="rect">
            <a:avLst/>
          </a:prstGeom>
        </p:spPr>
        <p:txBody>
          <a:bodyPr vert="horz" lIns="209746" tIns="104873" rIns="209746" bIns="104873" rtlCol="0"/>
          <a:lstStyle>
            <a:lvl1pPr algn="r" eaLnBrk="1" hangingPunct="1">
              <a:defRPr sz="28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755CF8A-6687-4D24-9CE2-E0955F14420E}" type="datetimeFigureOut">
              <a:rPr lang="en-GB"/>
              <a:pPr>
                <a:defRPr/>
              </a:pPr>
              <a:t>26/11/2021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291263" y="1147763"/>
            <a:ext cx="10199687" cy="5738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209746" tIns="104873" rIns="209746" bIns="104873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78063" y="7269163"/>
            <a:ext cx="18226087" cy="6886575"/>
          </a:xfrm>
          <a:prstGeom prst="rect">
            <a:avLst/>
          </a:prstGeom>
        </p:spPr>
        <p:txBody>
          <a:bodyPr vert="horz" lIns="209746" tIns="104873" rIns="209746" bIns="10487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4535150"/>
            <a:ext cx="9872663" cy="765175"/>
          </a:xfrm>
          <a:prstGeom prst="rect">
            <a:avLst/>
          </a:prstGeom>
        </p:spPr>
        <p:txBody>
          <a:bodyPr vert="horz" lIns="209746" tIns="104873" rIns="209746" bIns="104873" rtlCol="0" anchor="b"/>
          <a:lstStyle>
            <a:lvl1pPr algn="l" eaLnBrk="1" hangingPunct="1">
              <a:defRPr sz="28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2904788" y="14535150"/>
            <a:ext cx="9872662" cy="765175"/>
          </a:xfrm>
          <a:prstGeom prst="rect">
            <a:avLst/>
          </a:prstGeom>
        </p:spPr>
        <p:txBody>
          <a:bodyPr vert="horz" wrap="square" lIns="209746" tIns="104873" rIns="209746" bIns="10487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2800"/>
            </a:lvl1pPr>
          </a:lstStyle>
          <a:p>
            <a:pPr>
              <a:defRPr/>
            </a:pPr>
            <a:fld id="{0D81539A-D61E-400F-940D-2042C31C9DD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726145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291263" y="1147763"/>
            <a:ext cx="10199687" cy="57388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EB85805-BDC3-4870-928F-014BC72A61A2}" type="slidenum">
              <a:rPr lang="en-GB" altLang="en-US" sz="2800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GB" altLang="en-US" sz="2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930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 sz="1100" dirty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9AE116F-0569-479D-870C-37039F95175E}" type="slidenum">
              <a:rPr lang="en-GB" altLang="en-US"/>
              <a:pPr/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41848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 dirty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463268F-02F2-4C8A-B516-AB17074FF575}" type="slidenum">
              <a:rPr lang="en-GB" altLang="en-US"/>
              <a:pPr/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33955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 dirty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9535301-810A-4A03-A5E8-95F60DA655C0}" type="slidenum">
              <a:rPr lang="en-GB" altLang="en-US"/>
              <a:pPr/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49297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C6F2115-0716-4A0D-9D9C-C1ADC6FB089E}" type="slidenum">
              <a:rPr lang="en-GB" altLang="en-US"/>
              <a:pPr/>
              <a:t>23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94494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41C7D40-9820-4803-AE27-CAF4BE2B35B7}" type="slidenum">
              <a:rPr lang="en-GB" altLang="en-US"/>
              <a:pPr/>
              <a:t>25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85484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 dirty="0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60FF5B4-E20F-43D0-8395-B1404CC8C704}" type="slidenum">
              <a:rPr lang="en-GB" altLang="en-US"/>
              <a:pPr/>
              <a:t>27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38186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 dirty="0"/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FA3227-D26B-4D86-A69F-C5DC505D3742}" type="slidenum">
              <a:rPr lang="en-GB" altLang="en-US"/>
              <a:pPr/>
              <a:t>28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64555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8E48B64-4841-475F-8FC7-3C5FFDB7ED88}" type="slidenum">
              <a:rPr lang="en-GB" altLang="en-US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72915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A7EF1749-B37C-F043-A2F1-754E7EBD542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8A659AA3-30B9-6B42-91ED-377B07CF9EA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2296A65-9BAD-0D41-87E7-EF146DE865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7CB17D6-7519-0140-8C96-83228B5DE42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A7EF1749-B37C-F043-A2F1-754E7EBD542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8A659AA3-30B9-6B42-91ED-377B07CF9EA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2296A65-9BAD-0D41-87E7-EF146DE865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7CB17D6-7519-0140-8C96-83228B5DE42E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20188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 dirty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4A2B9E5-DA4E-4EBA-AB7E-507DC6307669}" type="slidenum">
              <a:rPr lang="en-GB" altLang="en-US"/>
              <a:pPr/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87587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 dirty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D254B59-B92D-4E6B-9C69-4CCD100DA47B}" type="slidenum">
              <a:rPr lang="en-GB" altLang="en-US"/>
              <a:pPr/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45592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 dirty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621C51B-FE36-4267-AC01-147731FE8852}" type="slidenum">
              <a:rPr lang="en-GB" altLang="en-US"/>
              <a:pPr/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06786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 dirty="0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78AFBD3-38B7-41F9-A14E-CD4A63992485}" type="slidenum">
              <a:rPr lang="en-GB" altLang="en-US"/>
              <a:pPr/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41363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 dirty="0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78AFBD3-38B7-41F9-A14E-CD4A63992485}" type="slidenum">
              <a:rPr lang="en-GB" altLang="en-US"/>
              <a:pPr/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40483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basins_head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52"/>
          <a:stretch>
            <a:fillRect/>
          </a:stretch>
        </p:blipFill>
        <p:spPr bwMode="auto">
          <a:xfrm>
            <a:off x="2063750" y="6127750"/>
            <a:ext cx="10128249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1" y="6127750"/>
            <a:ext cx="3065928" cy="730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4" y="6188076"/>
            <a:ext cx="2830481" cy="6270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678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691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16434" y="115889"/>
            <a:ext cx="2865967" cy="6010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6417" y="115889"/>
            <a:ext cx="8396816" cy="6010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39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093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1587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39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88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3298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13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9684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8514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basins_header">
            <a:extLst>
              <a:ext uri="{FF2B5EF4-FFF2-40B4-BE49-F238E27FC236}">
                <a16:creationId xmlns:a16="http://schemas.microsoft.com/office/drawing/2014/main" id="{EB0C60A4-CBD8-144A-A9FA-F7884543932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52"/>
          <a:stretch>
            <a:fillRect/>
          </a:stretch>
        </p:blipFill>
        <p:spPr bwMode="auto">
          <a:xfrm>
            <a:off x="1" y="0"/>
            <a:ext cx="121920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6417" y="115888"/>
            <a:ext cx="8955616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8" r:id="rId1"/>
    <p:sldLayoutId id="2147484378" r:id="rId2"/>
    <p:sldLayoutId id="2147484379" r:id="rId3"/>
    <p:sldLayoutId id="2147484380" r:id="rId4"/>
    <p:sldLayoutId id="2147484381" r:id="rId5"/>
    <p:sldLayoutId id="2147484382" r:id="rId6"/>
    <p:sldLayoutId id="2147484383" r:id="rId7"/>
    <p:sldLayoutId id="2147484384" r:id="rId8"/>
    <p:sldLayoutId id="2147484385" r:id="rId9"/>
    <p:sldLayoutId id="2147484386" r:id="rId10"/>
    <p:sldLayoutId id="2147484387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youtube.com/watch?v=UiNhC9K7KjQ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www.youtube.com/watch?v=WpblB3xToZ4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s://www.researchgate.net/publication/228627061_Comparative_Review_of_the_Regional_Marine_Mammal_Mitigation_Guidelines_Implemented_During_Industrial_Seismic_Surveys_and_Guidance_Towards_a_Worldwide_Standard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686051" y="4164014"/>
            <a:ext cx="6924675" cy="107473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GB" sz="2800" kern="1200" dirty="0">
              <a:solidFill>
                <a:schemeClr val="accent6">
                  <a:lumMod val="60000"/>
                  <a:lumOff val="40000"/>
                </a:schemeClr>
              </a:solidFill>
              <a:latin typeface="Calibri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sz="2800" kern="1200" dirty="0">
                <a:solidFill>
                  <a:schemeClr val="tx1"/>
                </a:solidFill>
                <a:latin typeface="Calibri" panose="020F0502020204030204" pitchFamily="34" charset="0"/>
              </a:rPr>
              <a:t>Dr Rebecca (Becky) Bell and Raul </a:t>
            </a:r>
            <a:r>
              <a:rPr lang="en-GB" sz="2800" kern="1200" dirty="0" err="1">
                <a:solidFill>
                  <a:schemeClr val="tx1"/>
                </a:solidFill>
                <a:latin typeface="Calibri" panose="020F0502020204030204" pitchFamily="34" charset="0"/>
              </a:rPr>
              <a:t>Adriaensen</a:t>
            </a:r>
            <a:r>
              <a:rPr lang="en-GB" sz="2800" kern="12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sz="2000" kern="1200" dirty="0">
                <a:solidFill>
                  <a:schemeClr val="tx1"/>
                </a:solidFill>
                <a:latin typeface="Calibri" panose="020F0502020204030204" pitchFamily="34" charset="0"/>
              </a:rPr>
              <a:t>2</a:t>
            </a:r>
            <a:r>
              <a:rPr lang="en-GB" sz="2000" kern="1200" baseline="30000" dirty="0">
                <a:solidFill>
                  <a:schemeClr val="tx1"/>
                </a:solidFill>
                <a:latin typeface="Calibri" panose="020F0502020204030204" pitchFamily="34" charset="0"/>
              </a:rPr>
              <a:t>nd</a:t>
            </a:r>
            <a:r>
              <a:rPr lang="en-GB" sz="2000" kern="1200" dirty="0">
                <a:solidFill>
                  <a:schemeClr val="tx1"/>
                </a:solidFill>
                <a:latin typeface="Calibri" panose="020F0502020204030204" pitchFamily="34" charset="0"/>
              </a:rPr>
              <a:t> floor, office 2.37a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sz="2000" kern="1200" dirty="0">
                <a:solidFill>
                  <a:schemeClr val="tx1"/>
                </a:solidFill>
                <a:latin typeface="Calibri" panose="020F0502020204030204" pitchFamily="34" charset="0"/>
              </a:rPr>
              <a:t>rebecca.bell@imperial.ac.uk</a:t>
            </a: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B5618579-2F95-5044-A979-16064F388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1" y="2120900"/>
            <a:ext cx="285750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7722086-0985-9049-8FE7-F160C1CBA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157B5-25DD-CC4E-8A57-124DE2C1CA9D}"/>
              </a:ext>
            </a:extLst>
          </p:cNvPr>
          <p:cNvSpPr txBox="1"/>
          <p:nvPr/>
        </p:nvSpPr>
        <p:spPr>
          <a:xfrm>
            <a:off x="3653568" y="191440"/>
            <a:ext cx="48848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Seismic reflection data</a:t>
            </a:r>
          </a:p>
          <a:p>
            <a:pPr algn="ctr"/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Lecture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026" descr="J.Bull/array2.bmp                                              0000420CMac 2                          B4FD4152: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1" y="1560513"/>
            <a:ext cx="83820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Calibri" panose="020F0502020204030204" pitchFamily="34" charset="0"/>
              </a:rPr>
              <a:t>2D Survey geometry</a:t>
            </a:r>
          </a:p>
        </p:txBody>
      </p:sp>
      <p:sp>
        <p:nvSpPr>
          <p:cNvPr id="35844" name="TextBox 5"/>
          <p:cNvSpPr txBox="1">
            <a:spLocks noChangeArrowheads="1"/>
          </p:cNvSpPr>
          <p:nvPr/>
        </p:nvSpPr>
        <p:spPr bwMode="auto">
          <a:xfrm>
            <a:off x="383553" y="900119"/>
            <a:ext cx="1152289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000" dirty="0">
                <a:latin typeface="Calibri" panose="020F0502020204030204" pitchFamily="34" charset="0"/>
              </a:rPr>
              <a:t>The “roll-along” method </a:t>
            </a:r>
            <a:r>
              <a:rPr lang="en-US" altLang="en-US" sz="2000" dirty="0">
                <a:latin typeface="Calibri" panose="020F0502020204030204" pitchFamily="34" charset="0"/>
              </a:rPr>
              <a:t>is an efficient way to acquire seismic reflection data that is very amenable to stacking:</a:t>
            </a:r>
          </a:p>
          <a:p>
            <a:pPr eaLnBrk="1" hangingPunct="1"/>
            <a:endParaRPr lang="en-GB" altLang="en-US" sz="2000" dirty="0">
              <a:latin typeface="Cambria" panose="02040503050406030204" pitchFamily="18" charset="0"/>
            </a:endParaRPr>
          </a:p>
        </p:txBody>
      </p:sp>
      <p:pic>
        <p:nvPicPr>
          <p:cNvPr id="35845" name="Picture 2" descr="J.Bull/array3.bmp                                              00000002Mac 2                          B4FD4152: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488" y="1628775"/>
            <a:ext cx="8534400" cy="556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5" y="1622425"/>
            <a:ext cx="3333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81" y="1612900"/>
            <a:ext cx="3333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443" y="1592263"/>
            <a:ext cx="3333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418" y="1592263"/>
            <a:ext cx="3333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80" y="1582738"/>
            <a:ext cx="3333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669" y="1592263"/>
            <a:ext cx="3333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2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118" y="1571625"/>
            <a:ext cx="3333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3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243" y="1571625"/>
            <a:ext cx="3333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520951" y="5918200"/>
            <a:ext cx="4344988" cy="1284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pic>
        <p:nvPicPr>
          <p:cNvPr id="35855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41" y="5703895"/>
            <a:ext cx="3979863" cy="90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6" name="TextBox 15"/>
          <p:cNvSpPr txBox="1">
            <a:spLocks noChangeArrowheads="1"/>
          </p:cNvSpPr>
          <p:nvPr/>
        </p:nvSpPr>
        <p:spPr bwMode="auto">
          <a:xfrm>
            <a:off x="7185029" y="4776790"/>
            <a:ext cx="7493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/>
              <a:t>4 fold</a:t>
            </a:r>
          </a:p>
        </p:txBody>
      </p:sp>
      <p:sp>
        <p:nvSpPr>
          <p:cNvPr id="35857" name="TextBox 16"/>
          <p:cNvSpPr txBox="1">
            <a:spLocks noChangeArrowheads="1"/>
          </p:cNvSpPr>
          <p:nvPr/>
        </p:nvSpPr>
        <p:spPr bwMode="auto">
          <a:xfrm>
            <a:off x="427041" y="5721350"/>
            <a:ext cx="21174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CMP/CDP profiling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53605" y="3175156"/>
            <a:ext cx="8225629" cy="83099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4800" dirty="0">
                <a:ln>
                  <a:solidFill>
                    <a:srgbClr val="FFFF00"/>
                  </a:solidFill>
                </a:ln>
              </a:rPr>
              <a:t>Common depth point profiling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5F677-2870-FE4C-8A46-7F9004E6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design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653083D-F413-A040-B3C7-770B36A17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06" y="857105"/>
            <a:ext cx="9412633" cy="5972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B7E43B-C7C4-9F4F-BD38-D1BC17D11BF9}"/>
              </a:ext>
            </a:extLst>
          </p:cNvPr>
          <p:cNvSpPr txBox="1"/>
          <p:nvPr/>
        </p:nvSpPr>
        <p:spPr>
          <a:xfrm>
            <a:off x="10530839" y="6077095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Wang,</a:t>
            </a:r>
          </a:p>
          <a:p>
            <a:r>
              <a:rPr lang="en-US" dirty="0"/>
              <a:t>pers comm</a:t>
            </a:r>
          </a:p>
        </p:txBody>
      </p:sp>
    </p:spTree>
    <p:extLst>
      <p:ext uri="{BB962C8B-B14F-4D97-AF65-F5344CB8AC3E}">
        <p14:creationId xmlns:p14="http://schemas.microsoft.com/office/powerpoint/2010/main" val="742105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Calibri" panose="020F0502020204030204" pitchFamily="34" charset="0"/>
              </a:rPr>
              <a:t>3D Survey geometry</a:t>
            </a:r>
          </a:p>
        </p:txBody>
      </p:sp>
      <p:pic>
        <p:nvPicPr>
          <p:cNvPr id="3789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4" y="830270"/>
            <a:ext cx="5089525" cy="389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725" y="1266825"/>
            <a:ext cx="3970339" cy="439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TextBox 7"/>
          <p:cNvSpPr txBox="1">
            <a:spLocks noChangeArrowheads="1"/>
          </p:cNvSpPr>
          <p:nvPr/>
        </p:nvSpPr>
        <p:spPr bwMode="auto">
          <a:xfrm>
            <a:off x="1668466" y="4921255"/>
            <a:ext cx="498085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GB" altLang="en-US" sz="2000" dirty="0">
                <a:latin typeface="Cambria" panose="02040503050406030204" pitchFamily="18" charset="0"/>
              </a:rPr>
              <a:t>  </a:t>
            </a:r>
            <a:r>
              <a:rPr lang="en-GB" altLang="en-US" sz="2000" dirty="0">
                <a:latin typeface="Calibri" panose="020F0502020204030204" pitchFamily="34" charset="0"/>
              </a:rPr>
              <a:t>In 3D, a Common Depth Point is sampled by</a:t>
            </a:r>
          </a:p>
          <a:p>
            <a:pPr eaLnBrk="1" hangingPunct="1"/>
            <a:r>
              <a:rPr lang="en-GB" altLang="en-US" sz="2000" dirty="0">
                <a:latin typeface="Calibri" panose="020F0502020204030204" pitchFamily="34" charset="0"/>
              </a:rPr>
              <a:t>ray paths from an areal (rather than linear)</a:t>
            </a:r>
          </a:p>
          <a:p>
            <a:pPr eaLnBrk="1" hangingPunct="1"/>
            <a:r>
              <a:rPr lang="en-GB" altLang="en-US" sz="2000" dirty="0">
                <a:latin typeface="Calibri" panose="020F0502020204030204" pitchFamily="34" charset="0"/>
              </a:rPr>
              <a:t>distribution of sources and receivers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Sources: what we do not do…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0" y="898804"/>
            <a:ext cx="5271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https://www.youtube.com/watch?v=UiNhC9K7KjQ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863" y="1527763"/>
            <a:ext cx="7010400" cy="3609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96" y="3580400"/>
            <a:ext cx="5334000" cy="3114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855" y="889736"/>
            <a:ext cx="2284495" cy="33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18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Calibri" panose="020F0502020204030204" pitchFamily="34" charset="0"/>
              </a:rPr>
              <a:t>Seismic Sources</a:t>
            </a:r>
          </a:p>
        </p:txBody>
      </p:sp>
      <p:pic>
        <p:nvPicPr>
          <p:cNvPr id="39939" name="Picture 2" descr="C:\alldocs\TEACH\OA241\J.Bull=Freq.ch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366" y="858838"/>
            <a:ext cx="8297863" cy="581025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4418" y="3760795"/>
            <a:ext cx="3894137" cy="903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3722688" y="1520825"/>
            <a:ext cx="6350000" cy="216693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39942" name="TextBox 5"/>
          <p:cNvSpPr txBox="1">
            <a:spLocks noChangeArrowheads="1"/>
          </p:cNvSpPr>
          <p:nvPr/>
        </p:nvSpPr>
        <p:spPr bwMode="auto">
          <a:xfrm>
            <a:off x="5305430" y="4264025"/>
            <a:ext cx="8004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>
                <a:solidFill>
                  <a:srgbClr val="FF0000"/>
                </a:solidFill>
              </a:rPr>
              <a:t>LAND</a:t>
            </a:r>
          </a:p>
        </p:txBody>
      </p:sp>
      <p:sp>
        <p:nvSpPr>
          <p:cNvPr id="39943" name="TextBox 6"/>
          <p:cNvSpPr txBox="1">
            <a:spLocks noChangeArrowheads="1"/>
          </p:cNvSpPr>
          <p:nvPr/>
        </p:nvSpPr>
        <p:spPr bwMode="auto">
          <a:xfrm>
            <a:off x="8951915" y="3287715"/>
            <a:ext cx="10824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>
                <a:solidFill>
                  <a:schemeClr val="accent2"/>
                </a:solidFill>
              </a:rPr>
              <a:t>MARINE</a:t>
            </a:r>
          </a:p>
        </p:txBody>
      </p:sp>
      <p:sp>
        <p:nvSpPr>
          <p:cNvPr id="39944" name="TextBox 6"/>
          <p:cNvSpPr txBox="1">
            <a:spLocks noChangeArrowheads="1"/>
          </p:cNvSpPr>
          <p:nvPr/>
        </p:nvSpPr>
        <p:spPr bwMode="auto">
          <a:xfrm>
            <a:off x="8535991" y="6096000"/>
            <a:ext cx="156756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000"/>
              <a:t>Kearey, Brooks &amp; Hill. </a:t>
            </a:r>
          </a:p>
          <a:p>
            <a:pPr eaLnBrk="1" hangingPunct="1"/>
            <a:r>
              <a:rPr lang="en-GB" altLang="en-US" sz="1000"/>
              <a:t>An introduction to</a:t>
            </a:r>
          </a:p>
          <a:p>
            <a:pPr eaLnBrk="1" hangingPunct="1"/>
            <a:r>
              <a:rPr lang="en-GB" altLang="en-US" sz="1000"/>
              <a:t>Geophysical Exploration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1913" y="3910018"/>
            <a:ext cx="3168651" cy="923330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Arial" charset="0"/>
                <a:cs typeface="Arial" charset="0"/>
              </a:rPr>
              <a:t>Consider the depth to your target of interest</a:t>
            </a:r>
          </a:p>
          <a:p>
            <a:pPr eaLnBrk="1" hangingPunct="1">
              <a:defRPr/>
            </a:pPr>
            <a:r>
              <a:rPr lang="en-US" dirty="0">
                <a:latin typeface="Arial" charset="0"/>
                <a:cs typeface="Arial" charset="0"/>
              </a:rPr>
              <a:t>and the resolution you need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0963" name="Picture 2" descr="C:\alldocs\TEACH\OA241\J.Bull=Freq.cha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9" y="2976562"/>
            <a:ext cx="4852988" cy="339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TextBox 4"/>
          <p:cNvSpPr txBox="1">
            <a:spLocks noChangeArrowheads="1"/>
          </p:cNvSpPr>
          <p:nvPr/>
        </p:nvSpPr>
        <p:spPr bwMode="auto">
          <a:xfrm>
            <a:off x="3959225" y="2424118"/>
            <a:ext cx="9801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400"/>
              <a:t>V = f</a:t>
            </a:r>
            <a:r>
              <a:rPr lang="el-GR" altLang="en-US" sz="2400"/>
              <a:t>λ</a:t>
            </a:r>
            <a:endParaRPr lang="en-GB" altLang="en-US" sz="2400"/>
          </a:p>
        </p:txBody>
      </p:sp>
      <p:sp>
        <p:nvSpPr>
          <p:cNvPr id="40965" name="TextBox 5"/>
          <p:cNvSpPr txBox="1">
            <a:spLocks noChangeArrowheads="1"/>
          </p:cNvSpPr>
          <p:nvPr/>
        </p:nvSpPr>
        <p:spPr bwMode="auto">
          <a:xfrm>
            <a:off x="1971361" y="831851"/>
            <a:ext cx="7963539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400" dirty="0">
                <a:latin typeface="Calibri" panose="020F0502020204030204" pitchFamily="34" charset="0"/>
              </a:rPr>
              <a:t>You would like to image marine shallow sedimentary </a:t>
            </a:r>
          </a:p>
          <a:p>
            <a:pPr algn="ctr" eaLnBrk="1" hangingPunct="1"/>
            <a:r>
              <a:rPr lang="en-GB" altLang="en-US" sz="2400" dirty="0">
                <a:latin typeface="Calibri" panose="020F0502020204030204" pitchFamily="34" charset="0"/>
              </a:rPr>
              <a:t>layers &lt;0.5 m thick, in an area with P-wave velocity of 2.4km/s</a:t>
            </a:r>
          </a:p>
          <a:p>
            <a:pPr algn="ctr" eaLnBrk="1" hangingPunct="1"/>
            <a:r>
              <a:rPr lang="en-GB" altLang="en-US" sz="2400" dirty="0">
                <a:latin typeface="Calibri" panose="020F0502020204030204" pitchFamily="34" charset="0"/>
              </a:rPr>
              <a:t>What source will you use?</a:t>
            </a:r>
          </a:p>
        </p:txBody>
      </p:sp>
      <p:pic>
        <p:nvPicPr>
          <p:cNvPr id="40967" name="PRS Question Icon" descr="PRS Question Ico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6223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05063" y="3104360"/>
            <a:ext cx="4783756" cy="302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D4251DC-7555-9740-9F0E-F62C046F60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75" y="2747488"/>
            <a:ext cx="6622819" cy="39946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CAAB2-60CD-F046-BFA4-D49500C2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22303C-F79C-A348-A9D4-C9765CAB0F75}"/>
              </a:ext>
            </a:extLst>
          </p:cNvPr>
          <p:cNvSpPr txBox="1"/>
          <p:nvPr/>
        </p:nvSpPr>
        <p:spPr>
          <a:xfrm>
            <a:off x="3043801" y="756979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Dynamite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2923F-63FC-B341-A225-EBE638DE75E3}"/>
              </a:ext>
            </a:extLst>
          </p:cNvPr>
          <p:cNvSpPr txBox="1"/>
          <p:nvPr/>
        </p:nvSpPr>
        <p:spPr>
          <a:xfrm>
            <a:off x="8337017" y="748144"/>
            <a:ext cx="1447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Vibroseis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869086-3192-1D4E-960C-DACEE253D4DC}"/>
              </a:ext>
            </a:extLst>
          </p:cNvPr>
          <p:cNvSpPr txBox="1"/>
          <p:nvPr/>
        </p:nvSpPr>
        <p:spPr>
          <a:xfrm>
            <a:off x="160109" y="426362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Advantages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78316-4F94-1840-B282-22042B5D089A}"/>
              </a:ext>
            </a:extLst>
          </p:cNvPr>
          <p:cNvSpPr txBox="1"/>
          <p:nvPr/>
        </p:nvSpPr>
        <p:spPr>
          <a:xfrm>
            <a:off x="160109" y="5538852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Disadvantages</a:t>
            </a:r>
          </a:p>
        </p:txBody>
      </p:sp>
      <p:pic>
        <p:nvPicPr>
          <p:cNvPr id="8" name="Picture 4" descr="C:\alldocs\TEACH\OA241\Course Documents\Seismic Acquisiton images\shotgoingoff.jpg">
            <a:extLst>
              <a:ext uri="{FF2B5EF4-FFF2-40B4-BE49-F238E27FC236}">
                <a16:creationId xmlns:a16="http://schemas.microsoft.com/office/drawing/2014/main" id="{0284CDA2-C85E-684E-A747-967C5D6CA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545" y="1194456"/>
            <a:ext cx="2776855" cy="1881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64B5EB-2848-5D49-AB06-5A6956DD7A62}"/>
              </a:ext>
            </a:extLst>
          </p:cNvPr>
          <p:cNvSpPr/>
          <p:nvPr/>
        </p:nvSpPr>
        <p:spPr>
          <a:xfrm>
            <a:off x="1546225" y="4200028"/>
            <a:ext cx="4869815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1" hangingPunct="1">
              <a:spcBef>
                <a:spcPct val="20000"/>
              </a:spcBef>
              <a:spcAft>
                <a:spcPts val="1200"/>
              </a:spcAft>
            </a:pPr>
            <a:r>
              <a:rPr lang="en-US" altLang="en-US" sz="1900" dirty="0">
                <a:latin typeface="+mn-lt"/>
                <a:ea typeface="MS PGothic" panose="020B0600070205080204" pitchFamily="34" charset="-128"/>
              </a:rPr>
              <a:t>Wide frequency range, High energy                         Choice of shot depth, High data quality,                        All terrain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6032AA-7400-F242-B6ED-EA8A0BE7126C}"/>
              </a:ext>
            </a:extLst>
          </p:cNvPr>
          <p:cNvSpPr/>
          <p:nvPr/>
        </p:nvSpPr>
        <p:spPr>
          <a:xfrm>
            <a:off x="1546225" y="5511946"/>
            <a:ext cx="508109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1" hangingPunct="1">
              <a:spcBef>
                <a:spcPct val="20000"/>
              </a:spcBef>
              <a:spcAft>
                <a:spcPts val="1200"/>
              </a:spcAft>
            </a:pPr>
            <a:r>
              <a:rPr lang="en-US" altLang="en-US" sz="2000" dirty="0">
                <a:latin typeface="+mn-lt"/>
                <a:ea typeface="MS PGothic" panose="020B0600070205080204" pitchFamily="34" charset="-128"/>
              </a:rPr>
              <a:t>Damage and permit problems, Cost ~50% more than </a:t>
            </a:r>
            <a:r>
              <a:rPr lang="en-US" altLang="en-US" sz="2000" dirty="0" err="1">
                <a:latin typeface="+mn-lt"/>
                <a:ea typeface="MS PGothic" panose="020B0600070205080204" pitchFamily="34" charset="-128"/>
              </a:rPr>
              <a:t>Vibroseis</a:t>
            </a:r>
            <a:r>
              <a:rPr lang="en-US" altLang="en-US" sz="2000" dirty="0">
                <a:latin typeface="+mn-lt"/>
                <a:ea typeface="MS PGothic" panose="020B0600070205080204" pitchFamily="34" charset="-128"/>
              </a:rPr>
              <a:t> sources, can have difficult drill conditions, Variable source signature</a:t>
            </a:r>
            <a:endParaRPr lang="en-US" dirty="0">
              <a:latin typeface="+mn-lt"/>
            </a:endParaRPr>
          </a:p>
        </p:txBody>
      </p:sp>
      <p:pic>
        <p:nvPicPr>
          <p:cNvPr id="11" name="Picture 1027" descr="C:\alldocs\TEACH\OA241\Course Documents\Seismic Acquisiton images\vibroseis trucks.jpg">
            <a:extLst>
              <a:ext uri="{FF2B5EF4-FFF2-40B4-BE49-F238E27FC236}">
                <a16:creationId xmlns:a16="http://schemas.microsoft.com/office/drawing/2014/main" id="{7D8E2DE1-879C-684A-B12A-9ECA01A15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2" y="1168245"/>
            <a:ext cx="5736005" cy="1873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A8B1921-C50C-054F-AB51-B293A0ABF477}"/>
              </a:ext>
            </a:extLst>
          </p:cNvPr>
          <p:cNvSpPr/>
          <p:nvPr/>
        </p:nvSpPr>
        <p:spPr>
          <a:xfrm>
            <a:off x="6627322" y="3143985"/>
            <a:ext cx="57360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+mn-lt"/>
              </a:rPr>
              <a:t>Truck mounted vibrator coupled to land surface and a train of seismic waves over 3 – 6 seconds produced</a:t>
            </a:r>
            <a:endParaRPr lang="en-US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77ACD-FD38-1144-80A8-D9D2552BA872}"/>
              </a:ext>
            </a:extLst>
          </p:cNvPr>
          <p:cNvSpPr/>
          <p:nvPr/>
        </p:nvSpPr>
        <p:spPr>
          <a:xfrm>
            <a:off x="1706880" y="3149720"/>
            <a:ext cx="4398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en-US" dirty="0">
                <a:latin typeface="+mn-lt"/>
                <a:ea typeface="MS PGothic" panose="020B0600070205080204" pitchFamily="34" charset="-128"/>
              </a:rPr>
              <a:t>To get a good seismic signal detonated in bedrock beneath the weathered layer.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9B2896-BA3A-1A4E-A33A-EC8C50C9D2AC}"/>
              </a:ext>
            </a:extLst>
          </p:cNvPr>
          <p:cNvSpPr/>
          <p:nvPr/>
        </p:nvSpPr>
        <p:spPr>
          <a:xfrm>
            <a:off x="6267327" y="417694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1" hangingPunct="1">
              <a:spcBef>
                <a:spcPct val="20000"/>
              </a:spcBef>
              <a:spcAft>
                <a:spcPts val="1200"/>
              </a:spcAft>
            </a:pPr>
            <a:r>
              <a:rPr lang="en-US" altLang="en-US" sz="2000" dirty="0">
                <a:latin typeface="+mn-lt"/>
              </a:rPr>
              <a:t>Quick and cheap (comparatively), As much              energy as you want – simply add more trucks!, Source wavelet known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BE1519-F9B0-5D43-B264-362A342624E9}"/>
              </a:ext>
            </a:extLst>
          </p:cNvPr>
          <p:cNvSpPr/>
          <p:nvPr/>
        </p:nvSpPr>
        <p:spPr>
          <a:xfrm>
            <a:off x="6267327" y="5488863"/>
            <a:ext cx="57645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1" hangingPunct="1">
              <a:spcBef>
                <a:spcPct val="20000"/>
              </a:spcBef>
              <a:spcAft>
                <a:spcPts val="1200"/>
              </a:spcAft>
            </a:pPr>
            <a:r>
              <a:rPr lang="en-US" altLang="en-US" sz="2000" dirty="0">
                <a:latin typeface="+mn-lt"/>
              </a:rPr>
              <a:t>Frequency content limited to 10 – 80 Hz, A lot of land needs to be cleared, only used on relatively flat ground</a:t>
            </a:r>
          </a:p>
        </p:txBody>
      </p:sp>
    </p:spTree>
    <p:extLst>
      <p:ext uri="{BB962C8B-B14F-4D97-AF65-F5344CB8AC3E}">
        <p14:creationId xmlns:p14="http://schemas.microsoft.com/office/powerpoint/2010/main" val="3017487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 txBox="1">
            <a:spLocks/>
          </p:cNvSpPr>
          <p:nvPr/>
        </p:nvSpPr>
        <p:spPr bwMode="auto">
          <a:xfrm>
            <a:off x="279400" y="1112838"/>
            <a:ext cx="5868988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ts val="1800"/>
              </a:spcAft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Low frequency sources:</a:t>
            </a:r>
          </a:p>
          <a:p>
            <a:pPr eaLnBrk="1" hangingPunct="1">
              <a:spcAft>
                <a:spcPts val="1800"/>
              </a:spcAft>
            </a:pPr>
            <a:r>
              <a:rPr lang="en-US" alt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Airguns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– penetrate up to 15 km  (if air           gun array)</a:t>
            </a:r>
          </a:p>
          <a:p>
            <a:pPr eaLnBrk="1" hangingPunct="1">
              <a:spcAft>
                <a:spcPts val="1800"/>
              </a:spcAft>
            </a:pPr>
            <a:r>
              <a:rPr lang="en-US" altLang="en-US" sz="2400" dirty="0" err="1">
                <a:solidFill>
                  <a:schemeClr val="tx1"/>
                </a:solidFill>
                <a:latin typeface="Calibri" panose="020F0502020204030204" pitchFamily="34" charset="0"/>
              </a:rPr>
              <a:t>Waterguns</a:t>
            </a: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 – up to a few km</a:t>
            </a:r>
          </a:p>
          <a:p>
            <a:pPr eaLnBrk="1" hangingPunct="1">
              <a:spcAft>
                <a:spcPts val="1800"/>
              </a:spcAft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High frequency sources:</a:t>
            </a:r>
          </a:p>
          <a:p>
            <a:pPr eaLnBrk="1" hangingPunct="1">
              <a:spcAft>
                <a:spcPts val="180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Sparkers – up to around 2 km</a:t>
            </a:r>
          </a:p>
          <a:p>
            <a:pPr eaLnBrk="1" hangingPunct="1">
              <a:spcAft>
                <a:spcPts val="1800"/>
              </a:spcAft>
            </a:pP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Boomers – around 1 km</a:t>
            </a:r>
          </a:p>
          <a:p>
            <a:pPr eaLnBrk="1" hangingPunct="1">
              <a:spcAft>
                <a:spcPts val="1800"/>
              </a:spcAft>
            </a:pP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Chirp profiles – few 10’s m</a:t>
            </a:r>
          </a:p>
          <a:p>
            <a:pPr eaLnBrk="1" hangingPunct="1">
              <a:spcAft>
                <a:spcPts val="1800"/>
              </a:spcAft>
            </a:pPr>
            <a:r>
              <a:rPr lang="en-US" alt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Pingers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– few m to couple of 10’s m</a:t>
            </a:r>
          </a:p>
        </p:txBody>
      </p:sp>
      <p:pic>
        <p:nvPicPr>
          <p:cNvPr id="1024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143000"/>
            <a:ext cx="43180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extBox 1"/>
          <p:cNvSpPr txBox="1">
            <a:spLocks noChangeArrowheads="1"/>
          </p:cNvSpPr>
          <p:nvPr/>
        </p:nvSpPr>
        <p:spPr bwMode="auto">
          <a:xfrm>
            <a:off x="6235700" y="5194300"/>
            <a:ext cx="50321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Depth  of penetration will depend on properties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of the sediments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ABE9B8-0B29-3345-9EEB-915EDE70013C}"/>
              </a:ext>
            </a:extLst>
          </p:cNvPr>
          <p:cNvSpPr txBox="1">
            <a:spLocks/>
          </p:cNvSpPr>
          <p:nvPr/>
        </p:nvSpPr>
        <p:spPr>
          <a:xfrm>
            <a:off x="116417" y="115888"/>
            <a:ext cx="8955616" cy="4508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kern="0" dirty="0"/>
              <a:t>Marine sources</a:t>
            </a:r>
          </a:p>
        </p:txBody>
      </p:sp>
    </p:spTree>
    <p:extLst>
      <p:ext uri="{BB962C8B-B14F-4D97-AF65-F5344CB8AC3E}">
        <p14:creationId xmlns:p14="http://schemas.microsoft.com/office/powerpoint/2010/main" val="3963580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 txBox="1">
            <a:spLocks/>
          </p:cNvSpPr>
          <p:nvPr/>
        </p:nvSpPr>
        <p:spPr bwMode="auto">
          <a:xfrm>
            <a:off x="331383" y="-263527"/>
            <a:ext cx="77724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b="1" dirty="0" err="1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Airguns</a:t>
            </a:r>
            <a:r>
              <a:rPr lang="en-US" alt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 (15 – 400 Hz)</a:t>
            </a:r>
          </a:p>
        </p:txBody>
      </p:sp>
      <p:pic>
        <p:nvPicPr>
          <p:cNvPr id="53251" name="Picture 1028" descr="C:\alldocs\TEACH\OA241\Course Documents\Seismic Acquisiton images\sgigun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5" y="3370263"/>
            <a:ext cx="3446463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1030" descr="D:\SOES\Teaching\Oceanog\IMG\airgu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" t="4602" r="48253" b="15063"/>
          <a:stretch>
            <a:fillRect/>
          </a:stretch>
        </p:blipFill>
        <p:spPr bwMode="auto">
          <a:xfrm>
            <a:off x="6843718" y="3387732"/>
            <a:ext cx="1919287" cy="3154363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253" name="Text Box 1031"/>
          <p:cNvSpPr txBox="1">
            <a:spLocks noChangeArrowheads="1"/>
          </p:cNvSpPr>
          <p:nvPr/>
        </p:nvSpPr>
        <p:spPr bwMode="auto">
          <a:xfrm>
            <a:off x="2946400" y="6234115"/>
            <a:ext cx="3525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dirty="0">
                <a:latin typeface="Calibri" panose="020F0502020204030204" pitchFamily="34" charset="0"/>
                <a:ea typeface="MS PGothic" panose="020B0600070205080204" pitchFamily="34" charset="-128"/>
              </a:rPr>
              <a:t>From </a:t>
            </a:r>
            <a:r>
              <a:rPr lang="en-GB" altLang="en-US" dirty="0" err="1">
                <a:latin typeface="Calibri" panose="020F0502020204030204" pitchFamily="34" charset="0"/>
                <a:ea typeface="MS PGothic" panose="020B0600070205080204" pitchFamily="34" charset="-128"/>
              </a:rPr>
              <a:t>Kearey</a:t>
            </a:r>
            <a:r>
              <a:rPr lang="en-GB" altLang="en-US" dirty="0">
                <a:latin typeface="Calibri" panose="020F0502020204030204" pitchFamily="34" charset="0"/>
                <a:ea typeface="MS PGothic" panose="020B0600070205080204" pitchFamily="34" charset="-128"/>
              </a:rPr>
              <a:t>, Brooks and Hill, 2002.</a:t>
            </a:r>
          </a:p>
        </p:txBody>
      </p:sp>
      <p:sp>
        <p:nvSpPr>
          <p:cNvPr id="53254" name="Content Placeholder 2"/>
          <p:cNvSpPr txBox="1">
            <a:spLocks/>
          </p:cNvSpPr>
          <p:nvPr/>
        </p:nvSpPr>
        <p:spPr bwMode="auto">
          <a:xfrm>
            <a:off x="2057400" y="1066800"/>
            <a:ext cx="7924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r>
              <a:rPr lang="en-US" altLang="en-US" sz="2400" dirty="0">
                <a:latin typeface="Calibri" panose="020F0502020204030204" pitchFamily="34" charset="0"/>
                <a:ea typeface="MS PGothic" panose="020B0600070205080204" pitchFamily="34" charset="-128"/>
              </a:rPr>
              <a:t>Pneumatic source in which a chamber is filled from a compressor.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r>
              <a:rPr lang="en-US" altLang="en-US" sz="2400" dirty="0">
                <a:latin typeface="Calibri" panose="020F0502020204030204" pitchFamily="34" charset="0"/>
                <a:ea typeface="MS PGothic" panose="020B0600070205080204" pitchFamily="34" charset="-128"/>
              </a:rPr>
              <a:t>Rapid decompression of this chamber forms a large, expanding air bubble, which generates a pressure wave.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2214906" y="1080235"/>
            <a:ext cx="63134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dirty="0">
                <a:hlinkClick r:id="rId2"/>
              </a:rPr>
              <a:t>http://www.youtube.com/watch?v=WpblB3xToZ4</a:t>
            </a:r>
            <a:endParaRPr lang="en-GB" altLang="en-US" dirty="0"/>
          </a:p>
        </p:txBody>
      </p:sp>
      <p:sp>
        <p:nvSpPr>
          <p:cNvPr id="54276" name="TextBox 4"/>
          <p:cNvSpPr txBox="1">
            <a:spLocks noChangeArrowheads="1"/>
          </p:cNvSpPr>
          <p:nvPr/>
        </p:nvSpPr>
        <p:spPr bwMode="auto">
          <a:xfrm>
            <a:off x="381340" y="1058005"/>
            <a:ext cx="17816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000" dirty="0">
                <a:latin typeface="Calibri" panose="020F0502020204030204" pitchFamily="34" charset="0"/>
              </a:rPr>
              <a:t>Air gun bubble:</a:t>
            </a:r>
          </a:p>
        </p:txBody>
      </p:sp>
      <p:pic>
        <p:nvPicPr>
          <p:cNvPr id="5427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778" y="2088415"/>
            <a:ext cx="3817939" cy="368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531778" y="2122562"/>
            <a:ext cx="457200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dirty="0">
                <a:latin typeface="Calibri" panose="020F0502020204030204" pitchFamily="34" charset="0"/>
              </a:rPr>
              <a:t>1.  Air bubble from airgun expands until pressure of surrounding water overcomes its expansion, and forces it to contract</a:t>
            </a:r>
          </a:p>
          <a:p>
            <a:pPr eaLnBrk="1" hangingPunct="1"/>
            <a:endParaRPr lang="en-GB" altLang="en-US" dirty="0">
              <a:latin typeface="Calibri" panose="020F0502020204030204" pitchFamily="34" charset="0"/>
            </a:endParaRPr>
          </a:p>
          <a:p>
            <a:pPr eaLnBrk="1" hangingPunct="1"/>
            <a:r>
              <a:rPr lang="en-GB" altLang="en-US" dirty="0">
                <a:latin typeface="Calibri" panose="020F0502020204030204" pitchFamily="34" charset="0"/>
              </a:rPr>
              <a:t>2.  Bubble then collapses, compressing the air until the air pressure exceeds the water pressure, and the bubble can expand again</a:t>
            </a:r>
          </a:p>
          <a:p>
            <a:pPr eaLnBrk="1" hangingPunct="1"/>
            <a:endParaRPr lang="en-GB" altLang="en-US" dirty="0">
              <a:latin typeface="Calibri" panose="020F0502020204030204" pitchFamily="34" charset="0"/>
            </a:endParaRPr>
          </a:p>
          <a:p>
            <a:pPr eaLnBrk="1" hangingPunct="1"/>
            <a:r>
              <a:rPr lang="en-GB" altLang="en-US" dirty="0">
                <a:latin typeface="Calibri" panose="020F0502020204030204" pitchFamily="34" charset="0"/>
              </a:rPr>
              <a:t>3.  Expansion and collapse continues as bubble rises to surface, giving oscillatory signal characteristic of single airgun.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BD76E7E0-368C-D148-AA55-840A16630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17" y="2088415"/>
            <a:ext cx="3070225" cy="398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3A0694-40ED-FF4F-A7AF-3DF6B6D07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5305" y="2232480"/>
            <a:ext cx="15449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dirty="0"/>
              <a:t>Single Airgun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BBD5E65-166B-1846-867B-27617064C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6377" y="5096114"/>
            <a:ext cx="11471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dirty="0"/>
              <a:t>7 Airguns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2099C-E9A6-F04F-A583-5B08A09F3D74}"/>
              </a:ext>
            </a:extLst>
          </p:cNvPr>
          <p:cNvSpPr txBox="1"/>
          <p:nvPr/>
        </p:nvSpPr>
        <p:spPr>
          <a:xfrm>
            <a:off x="9685305" y="1392554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Source wavelet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C811655-86EE-CF40-A104-9F3DD5AE4D4C}"/>
              </a:ext>
            </a:extLst>
          </p:cNvPr>
          <p:cNvSpPr txBox="1">
            <a:spLocks/>
          </p:cNvSpPr>
          <p:nvPr/>
        </p:nvSpPr>
        <p:spPr bwMode="auto">
          <a:xfrm>
            <a:off x="331383" y="-263527"/>
            <a:ext cx="77724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b="1" dirty="0" err="1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Airguns</a:t>
            </a:r>
            <a:r>
              <a:rPr lang="en-US" alt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 (15 – 400 Hz)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6180-E4CF-934A-9F4D-BD311FAE0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F3E08-CE9F-FA42-B54F-79524293E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595" y="1023778"/>
            <a:ext cx="109728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Day 1 morning- Introduction to seismic data</a:t>
            </a:r>
          </a:p>
          <a:p>
            <a:pPr marL="0" indent="0">
              <a:buNone/>
            </a:pPr>
            <a:r>
              <a:rPr lang="en-US" sz="2800" dirty="0"/>
              <a:t>Lecture 1: Physical principles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Lecture 2: Data acquisition</a:t>
            </a:r>
          </a:p>
          <a:p>
            <a:pPr marL="0" indent="0">
              <a:buNone/>
            </a:pPr>
            <a:r>
              <a:rPr lang="en-US" sz="2800" dirty="0"/>
              <a:t>Lecture 3: Key data processing steps</a:t>
            </a:r>
          </a:p>
          <a:p>
            <a:pPr marL="514350" indent="-514350">
              <a:buAutoNum type="arabicParenR"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Day 1 afternoon- Exercises</a:t>
            </a:r>
          </a:p>
          <a:p>
            <a:pPr marL="0" indent="0">
              <a:buNone/>
            </a:pPr>
            <a:r>
              <a:rPr lang="en-US" sz="2800" dirty="0"/>
              <a:t>Exercise 1: Synthetic seismic models </a:t>
            </a:r>
          </a:p>
          <a:p>
            <a:pPr marL="0" indent="0">
              <a:buNone/>
            </a:pPr>
            <a:r>
              <a:rPr lang="en-US" sz="2800" dirty="0"/>
              <a:t>Exercise 2: Viewing “raw” data gathers and conducting NMO corrections and velocity analysis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400" dirty="0"/>
              <a:t>We will discuss the “solutions” to the exercises during the afternoon sessions (and these will be recorded)</a:t>
            </a:r>
          </a:p>
        </p:txBody>
      </p:sp>
    </p:spTree>
    <p:extLst>
      <p:ext uri="{BB962C8B-B14F-4D97-AF65-F5344CB8AC3E}">
        <p14:creationId xmlns:p14="http://schemas.microsoft.com/office/powerpoint/2010/main" val="3080531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2">
            <a:extLst>
              <a:ext uri="{FF2B5EF4-FFF2-40B4-BE49-F238E27FC236}">
                <a16:creationId xmlns:a16="http://schemas.microsoft.com/office/drawing/2014/main" id="{A4EABAE3-96E5-7247-A763-CCCCBD13A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188" y="1928813"/>
            <a:ext cx="56959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2" name="TextBox 1">
            <a:extLst>
              <a:ext uri="{FF2B5EF4-FFF2-40B4-BE49-F238E27FC236}">
                <a16:creationId xmlns:a16="http://schemas.microsoft.com/office/drawing/2014/main" id="{E3DAA9AD-CACD-0943-B9D5-BED901115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735" y="63047"/>
            <a:ext cx="512332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3200" b="1" dirty="0">
                <a:solidFill>
                  <a:schemeClr val="bg1"/>
                </a:solidFill>
                <a:latin typeface="+mj-lt"/>
              </a:rPr>
              <a:t>Aside: The ‘ideal’ wavelet</a:t>
            </a:r>
          </a:p>
        </p:txBody>
      </p:sp>
      <p:sp>
        <p:nvSpPr>
          <p:cNvPr id="66563" name="TextBox 2">
            <a:extLst>
              <a:ext uri="{FF2B5EF4-FFF2-40B4-BE49-F238E27FC236}">
                <a16:creationId xmlns:a16="http://schemas.microsoft.com/office/drawing/2014/main" id="{B2C5831C-36CA-E24C-8BC6-596CD512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7" y="887186"/>
            <a:ext cx="10458336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GB" altLang="en-US" sz="1800" dirty="0">
                <a:latin typeface="+mn-lt"/>
              </a:rPr>
              <a:t> An ideal seismic source would be a </a:t>
            </a:r>
            <a:r>
              <a:rPr lang="en-GB" altLang="en-US" sz="1800" b="1" dirty="0">
                <a:latin typeface="+mn-lt"/>
              </a:rPr>
              <a:t>spike </a:t>
            </a:r>
            <a:r>
              <a:rPr lang="en-GB" altLang="en-US" sz="1800" dirty="0">
                <a:latin typeface="+mn-lt"/>
              </a:rPr>
              <a:t>and it would be </a:t>
            </a:r>
            <a:r>
              <a:rPr lang="en-GB" altLang="en-US" sz="1800" b="1" dirty="0">
                <a:latin typeface="+mn-lt"/>
              </a:rPr>
              <a:t>repeatable</a:t>
            </a:r>
            <a:endParaRPr lang="en-GB" altLang="en-US" sz="1800" dirty="0">
              <a:latin typeface="+mn-lt"/>
            </a:endParaRPr>
          </a:p>
          <a:p>
            <a:pPr eaLnBrk="1" hangingPunct="1">
              <a:buFontTx/>
              <a:buChar char="•"/>
            </a:pPr>
            <a:r>
              <a:rPr lang="en-GB" altLang="en-US" sz="1800" dirty="0">
                <a:latin typeface="+mn-lt"/>
              </a:rPr>
              <a:t> Provides the highest temporal resolution – no matter how closely spaced two reflectors are they could still be resolved</a:t>
            </a:r>
          </a:p>
          <a:p>
            <a:pPr eaLnBrk="1" hangingPunct="1">
              <a:buFontTx/>
              <a:buChar char="•"/>
            </a:pPr>
            <a:r>
              <a:rPr lang="en-GB" altLang="en-US" sz="1800" dirty="0">
                <a:latin typeface="+mn-lt"/>
              </a:rPr>
              <a:t> Maximum amplitude at every frequency</a:t>
            </a:r>
          </a:p>
          <a:p>
            <a:pPr eaLnBrk="1" hangingPunct="1"/>
            <a:endParaRPr lang="en-GB" altLang="en-US" sz="1800" dirty="0">
              <a:latin typeface="+mn-lt"/>
            </a:endParaRPr>
          </a:p>
        </p:txBody>
      </p:sp>
      <p:sp>
        <p:nvSpPr>
          <p:cNvPr id="66564" name="TextBox 5">
            <a:extLst>
              <a:ext uri="{FF2B5EF4-FFF2-40B4-BE49-F238E27FC236}">
                <a16:creationId xmlns:a16="http://schemas.microsoft.com/office/drawing/2014/main" id="{57084F9C-521F-EC4B-A3F8-5614D711F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1975" y="3495675"/>
            <a:ext cx="6334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600"/>
              <a:t>Time</a:t>
            </a:r>
          </a:p>
        </p:txBody>
      </p:sp>
      <p:sp>
        <p:nvSpPr>
          <p:cNvPr id="66565" name="TextBox 6">
            <a:extLst>
              <a:ext uri="{FF2B5EF4-FFF2-40B4-BE49-F238E27FC236}">
                <a16:creationId xmlns:a16="http://schemas.microsoft.com/office/drawing/2014/main" id="{F62CEBB8-7286-0F4C-B095-6FDC630F26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5813" y="3486150"/>
            <a:ext cx="1028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400"/>
              <a:t>Frequency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7E0D82-0EDC-AC4B-B633-AB90FC6715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4127500"/>
            <a:ext cx="6260873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GB" altLang="en-US" sz="1800" dirty="0">
                <a:latin typeface="+mn-lt"/>
              </a:rPr>
              <a:t> The “</a:t>
            </a:r>
            <a:r>
              <a:rPr lang="en-GB" altLang="ja-JP" sz="1800" b="1" dirty="0">
                <a:latin typeface="+mn-lt"/>
              </a:rPr>
              <a:t>Minimum-phase</a:t>
            </a:r>
            <a:r>
              <a:rPr lang="en-GB" altLang="en-US" sz="1800" dirty="0">
                <a:latin typeface="+mn-lt"/>
              </a:rPr>
              <a:t>”</a:t>
            </a:r>
            <a:r>
              <a:rPr lang="en-GB" altLang="ja-JP" sz="1800" dirty="0">
                <a:latin typeface="+mn-lt"/>
              </a:rPr>
              <a:t> wavelet is the closest we can get to the ideal wavelet during seismic acquisition. </a:t>
            </a:r>
          </a:p>
          <a:p>
            <a:pPr eaLnBrk="1" hangingPunct="1"/>
            <a:endParaRPr lang="en-GB" altLang="ja-JP" sz="1800" dirty="0">
              <a:latin typeface="+mn-lt"/>
            </a:endParaRPr>
          </a:p>
          <a:p>
            <a:pPr eaLnBrk="1" hangingPunct="1">
              <a:buFontTx/>
              <a:buChar char="•"/>
            </a:pPr>
            <a:r>
              <a:rPr lang="en-GB" altLang="en-US" sz="1800" dirty="0">
                <a:latin typeface="+mn-lt"/>
              </a:rPr>
              <a:t> Minimum-phase wavelet has zero amplitude at t=0, and maximum amplitude a short time later</a:t>
            </a:r>
          </a:p>
          <a:p>
            <a:pPr eaLnBrk="1" hangingPunct="1"/>
            <a:endParaRPr lang="en-GB" altLang="en-US" sz="1800" dirty="0">
              <a:latin typeface="+mn-lt"/>
            </a:endParaRPr>
          </a:p>
          <a:p>
            <a:pPr eaLnBrk="1" hangingPunct="1">
              <a:buFontTx/>
              <a:buChar char="•"/>
            </a:pPr>
            <a:r>
              <a:rPr lang="en-GB" altLang="en-US" sz="1800" dirty="0">
                <a:latin typeface="+mn-lt"/>
              </a:rPr>
              <a:t> During acquisition a more ideal minimum-phase wavelet can be produced by </a:t>
            </a:r>
            <a:r>
              <a:rPr lang="en-GB" altLang="en-US" sz="1800" b="1" dirty="0">
                <a:latin typeface="+mn-lt"/>
              </a:rPr>
              <a:t>air-gun tuning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80B96DB-C37B-6D4D-B546-C8F8A9B79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063" y="4583113"/>
            <a:ext cx="3563937" cy="157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8" name="TextBox 10">
            <a:extLst>
              <a:ext uri="{FF2B5EF4-FFF2-40B4-BE49-F238E27FC236}">
                <a16:creationId xmlns:a16="http://schemas.microsoft.com/office/drawing/2014/main" id="{61A1FEC4-0609-874C-AF2C-991A733155B4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303838" y="2855913"/>
            <a:ext cx="981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400"/>
              <a:t>Amplitude</a:t>
            </a:r>
          </a:p>
        </p:txBody>
      </p:sp>
    </p:spTree>
    <p:extLst>
      <p:ext uri="{BB962C8B-B14F-4D97-AF65-F5344CB8AC3E}">
        <p14:creationId xmlns:p14="http://schemas.microsoft.com/office/powerpoint/2010/main" val="316390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2">
            <a:extLst>
              <a:ext uri="{FF2B5EF4-FFF2-40B4-BE49-F238E27FC236}">
                <a16:creationId xmlns:a16="http://schemas.microsoft.com/office/drawing/2014/main" id="{91AAF398-C10D-B84A-9C7C-31DA36FC5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963" y="1574800"/>
            <a:ext cx="3201987" cy="165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6" name="TextBox 1">
            <a:extLst>
              <a:ext uri="{FF2B5EF4-FFF2-40B4-BE49-F238E27FC236}">
                <a16:creationId xmlns:a16="http://schemas.microsoft.com/office/drawing/2014/main" id="{66067EDC-81C1-F94C-9E4F-B8E705C91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735" y="90486"/>
            <a:ext cx="512332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3200" b="1" dirty="0">
                <a:solidFill>
                  <a:schemeClr val="bg1"/>
                </a:solidFill>
                <a:latin typeface="+mj-lt"/>
              </a:rPr>
              <a:t>Aside: The ‘ideal’ wavelet</a:t>
            </a:r>
          </a:p>
        </p:txBody>
      </p:sp>
      <p:sp>
        <p:nvSpPr>
          <p:cNvPr id="67587" name="TextBox 3">
            <a:extLst>
              <a:ext uri="{FF2B5EF4-FFF2-40B4-BE49-F238E27FC236}">
                <a16:creationId xmlns:a16="http://schemas.microsoft.com/office/drawing/2014/main" id="{6E6F3592-A9F0-8449-B69B-7C2DD885A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472" y="838905"/>
            <a:ext cx="89281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GB" altLang="en-US" sz="1800" dirty="0">
                <a:latin typeface="+mn-lt"/>
              </a:rPr>
              <a:t> For interpretation purposes it would be more useful if the maximum energy of the</a:t>
            </a:r>
          </a:p>
          <a:p>
            <a:pPr eaLnBrk="1" hangingPunct="1"/>
            <a:r>
              <a:rPr lang="en-GB" altLang="en-US" sz="1800" dirty="0">
                <a:latin typeface="+mn-lt"/>
              </a:rPr>
              <a:t>wavelet occurred at t=0, so a reflection from a horizon would be represented by a</a:t>
            </a:r>
          </a:p>
          <a:p>
            <a:pPr eaLnBrk="1" hangingPunct="1"/>
            <a:r>
              <a:rPr lang="en-GB" altLang="en-US" sz="1800" dirty="0">
                <a:latin typeface="+mn-lt"/>
              </a:rPr>
              <a:t>peak or a trough rather than a point of zero amplitude.</a:t>
            </a:r>
          </a:p>
        </p:txBody>
      </p:sp>
      <p:sp>
        <p:nvSpPr>
          <p:cNvPr id="67588" name="Rectangle 5">
            <a:extLst>
              <a:ext uri="{FF2B5EF4-FFF2-40B4-BE49-F238E27FC236}">
                <a16:creationId xmlns:a16="http://schemas.microsoft.com/office/drawing/2014/main" id="{361C644F-D9C9-3042-BFDF-C7884975D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635" y="1592968"/>
            <a:ext cx="45720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GB" altLang="en-US" sz="1800" dirty="0">
              <a:latin typeface="+mn-lt"/>
            </a:endParaRPr>
          </a:p>
          <a:p>
            <a:pPr eaLnBrk="1" hangingPunct="1">
              <a:buFontTx/>
              <a:buChar char="•"/>
            </a:pPr>
            <a:r>
              <a:rPr lang="en-GB" altLang="en-US" sz="1800" dirty="0">
                <a:latin typeface="+mn-lt"/>
              </a:rPr>
              <a:t> The </a:t>
            </a:r>
            <a:r>
              <a:rPr lang="en-GB" altLang="en-US" sz="1800" b="1" dirty="0">
                <a:latin typeface="+mn-lt"/>
              </a:rPr>
              <a:t>Ricker wavelet </a:t>
            </a:r>
            <a:r>
              <a:rPr lang="en-GB" altLang="en-US" sz="1800" dirty="0">
                <a:latin typeface="+mn-lt"/>
              </a:rPr>
              <a:t>is “</a:t>
            </a:r>
            <a:r>
              <a:rPr lang="en-GB" altLang="ja-JP" sz="1800" b="1" dirty="0">
                <a:latin typeface="+mn-lt"/>
              </a:rPr>
              <a:t>zero-phase</a:t>
            </a:r>
            <a:r>
              <a:rPr lang="en-GB" altLang="en-US" sz="1800" dirty="0">
                <a:latin typeface="+mn-lt"/>
              </a:rPr>
              <a:t>”</a:t>
            </a:r>
            <a:r>
              <a:rPr lang="en-GB" altLang="ja-JP" sz="1800" dirty="0">
                <a:latin typeface="+mn-lt"/>
              </a:rPr>
              <a:t>, it</a:t>
            </a:r>
            <a:r>
              <a:rPr lang="en-GB" altLang="en-US" sz="1800" dirty="0">
                <a:latin typeface="+mn-lt"/>
              </a:rPr>
              <a:t>’</a:t>
            </a:r>
            <a:r>
              <a:rPr lang="en-GB" altLang="ja-JP" sz="1800" dirty="0">
                <a:latin typeface="+mn-lt"/>
              </a:rPr>
              <a:t>s max amplitude occurs at t=0. It is impossible to create during acquisition, but we can convert a minimum-phase input wavelet into a Ricker wavelet during seismic processing</a:t>
            </a:r>
            <a:endParaRPr lang="en-GB" altLang="en-US" sz="18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393940-FA74-414D-A694-781069BEC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472" y="3741997"/>
            <a:ext cx="519588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GB" altLang="en-US" sz="1800" dirty="0">
                <a:latin typeface="+mn-lt"/>
              </a:rPr>
              <a:t> A </a:t>
            </a:r>
            <a:r>
              <a:rPr lang="en-GB" altLang="en-US" sz="1800" b="1" dirty="0">
                <a:latin typeface="+mn-lt"/>
              </a:rPr>
              <a:t>Wiener filter </a:t>
            </a:r>
            <a:r>
              <a:rPr lang="en-GB" altLang="en-US" sz="1800" dirty="0">
                <a:latin typeface="+mn-lt"/>
              </a:rPr>
              <a:t>is a filter designed to shape a wavelet (e.g. Minimum-phase) into another wavelet (</a:t>
            </a:r>
            <a:r>
              <a:rPr lang="en-GB" altLang="en-US" sz="1800" dirty="0" err="1">
                <a:latin typeface="+mn-lt"/>
              </a:rPr>
              <a:t>eg.</a:t>
            </a:r>
            <a:r>
              <a:rPr lang="en-GB" altLang="en-US" sz="1800" dirty="0">
                <a:latin typeface="+mn-lt"/>
              </a:rPr>
              <a:t> Zero-phase). Requires that the source wavelet shape is known. This process is called DECONVOLUTION (reverse of convolution)</a:t>
            </a: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B27C59FD-DFF2-DE4C-859C-4E6365A5C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963" y="4244575"/>
            <a:ext cx="2914651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1294E8-C1F0-A84D-A3CE-56D20AA4D507}"/>
              </a:ext>
            </a:extLst>
          </p:cNvPr>
          <p:cNvCxnSpPr/>
          <p:nvPr/>
        </p:nvCxnSpPr>
        <p:spPr>
          <a:xfrm>
            <a:off x="8043861" y="4244575"/>
            <a:ext cx="12700" cy="1762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6">
            <a:extLst>
              <a:ext uri="{FF2B5EF4-FFF2-40B4-BE49-F238E27FC236}">
                <a16:creationId xmlns:a16="http://schemas.microsoft.com/office/drawing/2014/main" id="{AEAB0A28-FB28-BE47-A0E9-5A87F816D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2337" y="3777843"/>
            <a:ext cx="22504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dirty="0"/>
              <a:t>Dominant frequency</a:t>
            </a: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6C08B3FE-ADF7-D942-9926-E221E2FAF3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3611" y="4635093"/>
            <a:ext cx="226303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/>
              <a:t>AMPLITUDE</a:t>
            </a:r>
          </a:p>
          <a:p>
            <a:pPr eaLnBrk="1" hangingPunct="1"/>
            <a:r>
              <a:rPr lang="en-GB" altLang="en-US"/>
              <a:t>SPECTRA</a:t>
            </a:r>
          </a:p>
          <a:p>
            <a:pPr eaLnBrk="1" hangingPunct="1"/>
            <a:r>
              <a:rPr lang="en-GB" altLang="en-US"/>
              <a:t>(Frequency domain)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B63B199E-34BD-0341-A4F7-957F01CC3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253" y="5624604"/>
            <a:ext cx="50847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b="1" dirty="0">
                <a:solidFill>
                  <a:srgbClr val="FF0000"/>
                </a:solidFill>
              </a:rPr>
              <a:t>Recommended reading:</a:t>
            </a:r>
          </a:p>
          <a:p>
            <a:pPr eaLnBrk="1" hangingPunct="1"/>
            <a:r>
              <a:rPr lang="en-GB" altLang="en-US" b="1" dirty="0">
                <a:solidFill>
                  <a:srgbClr val="FF0000"/>
                </a:solidFill>
              </a:rPr>
              <a:t>Phase, polarity and the interpreter’s wavelet</a:t>
            </a:r>
          </a:p>
          <a:p>
            <a:pPr eaLnBrk="1" hangingPunct="1"/>
            <a:r>
              <a:rPr lang="en-GB" altLang="en-US" dirty="0" err="1">
                <a:solidFill>
                  <a:srgbClr val="FF0000"/>
                </a:solidFill>
              </a:rPr>
              <a:t>Simm</a:t>
            </a:r>
            <a:r>
              <a:rPr lang="en-GB" altLang="en-US" dirty="0">
                <a:solidFill>
                  <a:srgbClr val="FF0000"/>
                </a:solidFill>
              </a:rPr>
              <a:t> &amp; White, First Break v20, 2002</a:t>
            </a:r>
          </a:p>
        </p:txBody>
      </p:sp>
    </p:spTree>
    <p:extLst>
      <p:ext uri="{BB962C8B-B14F-4D97-AF65-F5344CB8AC3E}">
        <p14:creationId xmlns:p14="http://schemas.microsoft.com/office/powerpoint/2010/main" val="63011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7A672A-751B-C349-B3F7-291C9376A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207" y="92076"/>
            <a:ext cx="64734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Airgun environmental considerations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AB7F31-2105-3249-8849-CABF4F1E5C0B}"/>
              </a:ext>
            </a:extLst>
          </p:cNvPr>
          <p:cNvSpPr txBox="1"/>
          <p:nvPr/>
        </p:nvSpPr>
        <p:spPr>
          <a:xfrm>
            <a:off x="8314015" y="6102812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Weir and Dolman 2007, Journal of </a:t>
            </a:r>
          </a:p>
          <a:p>
            <a:r>
              <a:rPr lang="en-US" dirty="0">
                <a:hlinkClick r:id="rId2"/>
              </a:rPr>
              <a:t>International Wildlife Law and Policy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D5F5DA-9CC1-2544-8122-2908C8F72848}"/>
              </a:ext>
            </a:extLst>
          </p:cNvPr>
          <p:cNvSpPr txBox="1"/>
          <p:nvPr/>
        </p:nvSpPr>
        <p:spPr>
          <a:xfrm>
            <a:off x="126105" y="957436"/>
            <a:ext cx="715307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Airguns</a:t>
            </a:r>
            <a:r>
              <a:rPr lang="en-US" sz="2400" dirty="0"/>
              <a:t> have highest energy at relatively low frequencies of 10-200 Hz, this overlaps with the frequency of sound produced by whales in particular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is concern of the impact of </a:t>
            </a:r>
            <a:r>
              <a:rPr lang="en-US" sz="2400" dirty="0" err="1"/>
              <a:t>airguns</a:t>
            </a:r>
            <a:r>
              <a:rPr lang="en-US" sz="2400" dirty="0"/>
              <a:t> on marine mammals including 1) physical injury (e.g. hearing loss), 2) stress, 3) masking echolocation signals and having behavioral impacts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Airgun</a:t>
            </a:r>
            <a:r>
              <a:rPr lang="en-US" sz="2400" dirty="0"/>
              <a:t> surveys employ a range of mitigation measures including 1) “ramping up” the </a:t>
            </a:r>
            <a:r>
              <a:rPr lang="en-US" sz="2400" dirty="0" err="1"/>
              <a:t>airgun</a:t>
            </a:r>
            <a:r>
              <a:rPr lang="en-US" sz="2400" dirty="0"/>
              <a:t> arrays, 2) having marine mammal observers to locate mammals and stop </a:t>
            </a:r>
            <a:r>
              <a:rPr lang="en-US" sz="2400" dirty="0" err="1"/>
              <a:t>airguns</a:t>
            </a:r>
            <a:r>
              <a:rPr lang="en-US" sz="2400" dirty="0"/>
              <a:t>, 3) design of surveys to avoid particular areas/times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523B69-EBB7-2F41-819F-58563E429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84" y="1537772"/>
            <a:ext cx="4298951" cy="285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694C2A-16D3-3B43-91D8-102022E5D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6436" y="4395279"/>
            <a:ext cx="169790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400" dirty="0">
                <a:latin typeface="Cambria" panose="02040503050406030204" pitchFamily="18" charset="0"/>
              </a:rPr>
              <a:t>http://</a:t>
            </a:r>
            <a:r>
              <a:rPr lang="en-GB" altLang="en-US" sz="1400" dirty="0" err="1">
                <a:latin typeface="Cambria" panose="02040503050406030204" pitchFamily="18" charset="0"/>
              </a:rPr>
              <a:t>cms.iucn.org</a:t>
            </a:r>
            <a:endParaRPr lang="en-GB" altLang="en-US" sz="1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64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535" y="894987"/>
            <a:ext cx="8470463" cy="482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Rectangle 2"/>
          <p:cNvSpPr>
            <a:spLocks noChangeArrowheads="1"/>
          </p:cNvSpPr>
          <p:nvPr/>
        </p:nvSpPr>
        <p:spPr bwMode="auto">
          <a:xfrm>
            <a:off x="7472366" y="5719763"/>
            <a:ext cx="21989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http://www.pge.com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426863" y="60104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www.ga.gov.au</a:t>
            </a:r>
            <a:r>
              <a:rPr lang="en-US" dirty="0"/>
              <a:t>/about/projects/marine/marine-seismic-surveys-and-the-environment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F41A2-C104-A244-B464-94FA87449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207" y="92076"/>
            <a:ext cx="64734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Airgun environmental considerations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 txBox="1">
            <a:spLocks/>
          </p:cNvSpPr>
          <p:nvPr/>
        </p:nvSpPr>
        <p:spPr bwMode="auto">
          <a:xfrm>
            <a:off x="273996" y="-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Sparkers (0.1 – 2.0 kHz)</a:t>
            </a:r>
          </a:p>
        </p:txBody>
      </p:sp>
      <p:sp>
        <p:nvSpPr>
          <p:cNvPr id="57347" name="Content Placeholder 2"/>
          <p:cNvSpPr txBox="1">
            <a:spLocks/>
          </p:cNvSpPr>
          <p:nvPr/>
        </p:nvSpPr>
        <p:spPr bwMode="auto">
          <a:xfrm>
            <a:off x="2057400" y="1066800"/>
            <a:ext cx="7924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r>
              <a:rPr lang="en-US" altLang="en-US" sz="2400" dirty="0">
                <a:latin typeface="Calibri" panose="020F0502020204030204" pitchFamily="34" charset="0"/>
                <a:ea typeface="MS PGothic" panose="020B0600070205080204" pitchFamily="34" charset="-128"/>
              </a:rPr>
              <a:t>Comprises many electrodes mounted on a single frame.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r>
              <a:rPr lang="en-US" altLang="en-US" sz="2400" dirty="0">
                <a:latin typeface="Calibri" panose="020F0502020204030204" pitchFamily="34" charset="0"/>
                <a:ea typeface="MS PGothic" panose="020B0600070205080204" pitchFamily="34" charset="-128"/>
              </a:rPr>
              <a:t>By discharging across these electrode we vaporize the surrounding sea water, producing a rapidly expanding plasma bubble.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r>
              <a:rPr lang="en-US" altLang="en-US" sz="2400" dirty="0">
                <a:latin typeface="Calibri" panose="020F0502020204030204" pitchFamily="34" charset="0"/>
                <a:ea typeface="MS PGothic" panose="020B0600070205080204" pitchFamily="34" charset="-128"/>
              </a:rPr>
              <a:t>Similar to </a:t>
            </a:r>
            <a:r>
              <a:rPr lang="en-US" altLang="en-US" sz="2400" dirty="0" err="1">
                <a:latin typeface="Calibri" panose="020F0502020204030204" pitchFamily="34" charset="0"/>
                <a:ea typeface="MS PGothic" panose="020B0600070205080204" pitchFamily="34" charset="-128"/>
              </a:rPr>
              <a:t>airguns</a:t>
            </a:r>
            <a:r>
              <a:rPr lang="en-US" altLang="en-US" sz="2400" dirty="0">
                <a:latin typeface="Calibri" panose="020F0502020204030204" pitchFamily="34" charset="0"/>
                <a:ea typeface="MS PGothic" panose="020B0600070205080204" pitchFamily="34" charset="-128"/>
              </a:rPr>
              <a:t> this produces our sound source.</a:t>
            </a:r>
          </a:p>
        </p:txBody>
      </p:sp>
      <p:pic>
        <p:nvPicPr>
          <p:cNvPr id="57348" name="Picture 3" descr="D:\SOES\Teaching\Oceanog\IMG\catspark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4" y="4114800"/>
            <a:ext cx="3235325" cy="251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4" descr="D:\SOES\Teaching\Oceanog\IMG\squid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4724400"/>
            <a:ext cx="4176712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 txBox="1">
            <a:spLocks/>
          </p:cNvSpPr>
          <p:nvPr/>
        </p:nvSpPr>
        <p:spPr bwMode="auto">
          <a:xfrm>
            <a:off x="295815" y="-195263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b="1" dirty="0" err="1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Pinger</a:t>
            </a:r>
            <a:r>
              <a:rPr lang="en-US" alt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 (commonly 3.5 kHz)</a:t>
            </a:r>
          </a:p>
        </p:txBody>
      </p:sp>
      <p:pic>
        <p:nvPicPr>
          <p:cNvPr id="59395" name="Picture 3" descr="D:\Archaeology General\Teaching\MGeoarch\2ksu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752607"/>
            <a:ext cx="4316413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Content Placeholder 2"/>
          <p:cNvSpPr txBox="1">
            <a:spLocks/>
          </p:cNvSpPr>
          <p:nvPr/>
        </p:nvSpPr>
        <p:spPr bwMode="auto">
          <a:xfrm>
            <a:off x="910725" y="1218030"/>
            <a:ext cx="4038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r>
              <a:rPr lang="en-US" altLang="en-US" sz="2000" dirty="0">
                <a:latin typeface="Calibri" panose="020F0502020204030204" pitchFamily="34" charset="0"/>
                <a:ea typeface="MS PGothic" panose="020B0600070205080204" pitchFamily="34" charset="-128"/>
              </a:rPr>
              <a:t>Generate the acoustic source by passing electrical energy through a piezoelectric crystal.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r>
              <a:rPr lang="en-US" altLang="en-US" sz="2000" dirty="0">
                <a:latin typeface="Calibri" panose="020F0502020204030204" pitchFamily="34" charset="0"/>
                <a:ea typeface="MS PGothic" panose="020B0600070205080204" pitchFamily="34" charset="-128"/>
              </a:rPr>
              <a:t>This causes the crystal to physically deform and thereby generate pressure wave.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r>
              <a:rPr lang="en-US" altLang="en-US" sz="2000" dirty="0">
                <a:latin typeface="Calibri" panose="020F0502020204030204" pitchFamily="34" charset="0"/>
                <a:ea typeface="MS PGothic" panose="020B0600070205080204" pitchFamily="34" charset="-128"/>
              </a:rPr>
              <a:t>Crystal acts as a transceiver, i.e., receives reflected energy as well.</a:t>
            </a:r>
          </a:p>
        </p:txBody>
      </p:sp>
      <p:sp>
        <p:nvSpPr>
          <p:cNvPr id="2" name="Rectangle 1"/>
          <p:cNvSpPr/>
          <p:nvPr/>
        </p:nvSpPr>
        <p:spPr>
          <a:xfrm>
            <a:off x="190577" y="539542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Piezoelectricity (also called the </a:t>
            </a:r>
            <a:r>
              <a:rPr lang="en-US" b="1" dirty="0"/>
              <a:t>piezoelectric effect</a:t>
            </a:r>
            <a:r>
              <a:rPr lang="en-US" dirty="0"/>
              <a:t>) is the appearance of an electrical potential (a voltage, in other words) across the sides of a crystal when you subject it to mechanical stress (by squeezing it).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Box 1"/>
          <p:cNvSpPr txBox="1">
            <a:spLocks noChangeArrowheads="1"/>
          </p:cNvSpPr>
          <p:nvPr/>
        </p:nvSpPr>
        <p:spPr bwMode="auto">
          <a:xfrm>
            <a:off x="249207" y="92076"/>
            <a:ext cx="55759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Marine source data comparison</a:t>
            </a:r>
          </a:p>
        </p:txBody>
      </p:sp>
      <p:pic>
        <p:nvPicPr>
          <p:cNvPr id="614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7" y="3846513"/>
            <a:ext cx="7942263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437" y="784232"/>
            <a:ext cx="8056563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644650"/>
            <a:ext cx="5607051" cy="278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873625" y="4541845"/>
            <a:ext cx="1150939" cy="873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47877" y="1849445"/>
            <a:ext cx="4983163" cy="2486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2151065" y="4387850"/>
            <a:ext cx="2722563" cy="1539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024563" y="4376738"/>
            <a:ext cx="965200" cy="165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284791" y="2517775"/>
            <a:ext cx="215900" cy="1841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2787653" y="790582"/>
            <a:ext cx="20639" cy="89376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767016" y="801688"/>
            <a:ext cx="771683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502900" y="801688"/>
            <a:ext cx="0" cy="167481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7010405" y="2435232"/>
            <a:ext cx="3482975" cy="952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500692" y="2506670"/>
            <a:ext cx="4962525" cy="17462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56" name="TextBox 35"/>
          <p:cNvSpPr txBox="1">
            <a:spLocks noChangeArrowheads="1"/>
          </p:cNvSpPr>
          <p:nvPr/>
        </p:nvSpPr>
        <p:spPr bwMode="auto">
          <a:xfrm>
            <a:off x="7791452" y="5826125"/>
            <a:ext cx="1370888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3200"/>
              <a:t>Airgun</a:t>
            </a:r>
          </a:p>
        </p:txBody>
      </p:sp>
      <p:sp>
        <p:nvSpPr>
          <p:cNvPr id="61457" name="TextBox 36"/>
          <p:cNvSpPr txBox="1">
            <a:spLocks noChangeArrowheads="1"/>
          </p:cNvSpPr>
          <p:nvPr/>
        </p:nvSpPr>
        <p:spPr bwMode="auto">
          <a:xfrm>
            <a:off x="2192338" y="3678238"/>
            <a:ext cx="1621558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3200"/>
              <a:t>Sparker</a:t>
            </a:r>
          </a:p>
        </p:txBody>
      </p:sp>
      <p:sp>
        <p:nvSpPr>
          <p:cNvPr id="61458" name="TextBox 37"/>
          <p:cNvSpPr txBox="1">
            <a:spLocks noChangeArrowheads="1"/>
          </p:cNvSpPr>
          <p:nvPr/>
        </p:nvSpPr>
        <p:spPr bwMode="auto">
          <a:xfrm>
            <a:off x="6681789" y="811215"/>
            <a:ext cx="1377300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3200"/>
              <a:t>Pinger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9640892" y="4530732"/>
            <a:ext cx="20637" cy="544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60" name="TextBox 40"/>
          <p:cNvSpPr txBox="1">
            <a:spLocks noChangeArrowheads="1"/>
          </p:cNvSpPr>
          <p:nvPr/>
        </p:nvSpPr>
        <p:spPr bwMode="auto">
          <a:xfrm>
            <a:off x="9598030" y="4618045"/>
            <a:ext cx="9780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400"/>
              <a:t>~ 1.25 km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7134229" y="3286126"/>
            <a:ext cx="20639" cy="544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62" name="TextBox 42"/>
          <p:cNvSpPr txBox="1">
            <a:spLocks noChangeArrowheads="1"/>
          </p:cNvSpPr>
          <p:nvPr/>
        </p:nvSpPr>
        <p:spPr bwMode="auto">
          <a:xfrm>
            <a:off x="7126291" y="3448052"/>
            <a:ext cx="78849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400"/>
              <a:t>~150 m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9745664" y="893763"/>
            <a:ext cx="20637" cy="544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64" name="TextBox 44"/>
          <p:cNvSpPr txBox="1">
            <a:spLocks noChangeArrowheads="1"/>
          </p:cNvSpPr>
          <p:nvPr/>
        </p:nvSpPr>
        <p:spPr bwMode="auto">
          <a:xfrm>
            <a:off x="9732963" y="998545"/>
            <a:ext cx="6886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400"/>
              <a:t>~17 m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329" y="3030545"/>
            <a:ext cx="3444875" cy="367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TextBox 1"/>
          <p:cNvSpPr txBox="1">
            <a:spLocks noChangeArrowheads="1"/>
          </p:cNvSpPr>
          <p:nvPr/>
        </p:nvSpPr>
        <p:spPr bwMode="auto">
          <a:xfrm>
            <a:off x="251369" y="75188"/>
            <a:ext cx="4794501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Land receivers- Geophones</a:t>
            </a:r>
          </a:p>
        </p:txBody>
      </p:sp>
      <p:sp>
        <p:nvSpPr>
          <p:cNvPr id="47108" name="TextBox 2"/>
          <p:cNvSpPr txBox="1">
            <a:spLocks noChangeArrowheads="1"/>
          </p:cNvSpPr>
          <p:nvPr/>
        </p:nvSpPr>
        <p:spPr bwMode="auto">
          <a:xfrm>
            <a:off x="1893892" y="893763"/>
            <a:ext cx="8289449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GB" altLang="en-US" sz="2000" dirty="0">
                <a:latin typeface="Cambria" panose="02040503050406030204" pitchFamily="18" charset="0"/>
              </a:rPr>
              <a:t> </a:t>
            </a:r>
            <a:r>
              <a:rPr lang="en-GB" altLang="en-US" sz="2000" dirty="0">
                <a:latin typeface="Calibri" panose="020F0502020204030204" pitchFamily="34" charset="0"/>
              </a:rPr>
              <a:t>A geophone converts seismic energy (vibrations) into electrical voltage </a:t>
            </a:r>
          </a:p>
          <a:p>
            <a:pPr eaLnBrk="1" hangingPunct="1"/>
            <a:r>
              <a:rPr lang="en-GB" altLang="en-US" sz="2000" dirty="0">
                <a:latin typeface="Calibri" panose="020F0502020204030204" pitchFamily="34" charset="0"/>
              </a:rPr>
              <a:t>which can be accurately measured</a:t>
            </a:r>
          </a:p>
          <a:p>
            <a:pPr eaLnBrk="1" hangingPunct="1">
              <a:buFontTx/>
              <a:buChar char="•"/>
            </a:pPr>
            <a:r>
              <a:rPr lang="en-GB" altLang="en-US" sz="2000" dirty="0">
                <a:latin typeface="Calibri" panose="020F0502020204030204" pitchFamily="34" charset="0"/>
              </a:rPr>
              <a:t> Geophones are fixed by a spike in soft ground  or mounted firmly on hard</a:t>
            </a:r>
          </a:p>
          <a:p>
            <a:pPr eaLnBrk="1" hangingPunct="1"/>
            <a:r>
              <a:rPr lang="en-GB" altLang="en-US" sz="2000" dirty="0">
                <a:latin typeface="Calibri" panose="020F0502020204030204" pitchFamily="34" charset="0"/>
              </a:rPr>
              <a:t>ground</a:t>
            </a:r>
          </a:p>
          <a:p>
            <a:pPr eaLnBrk="1" hangingPunct="1">
              <a:buFontTx/>
              <a:buChar char="•"/>
            </a:pPr>
            <a:r>
              <a:rPr lang="en-GB" altLang="en-US" sz="2000" dirty="0">
                <a:latin typeface="Calibri" panose="020F0502020204030204" pitchFamily="34" charset="0"/>
              </a:rPr>
              <a:t> The geophone moves with the ground during the passage of a seismic wave. </a:t>
            </a:r>
          </a:p>
          <a:p>
            <a:pPr eaLnBrk="1" hangingPunct="1"/>
            <a:r>
              <a:rPr lang="en-GB" altLang="en-US" sz="2000" dirty="0">
                <a:latin typeface="Calibri" panose="020F0502020204030204" pitchFamily="34" charset="0"/>
              </a:rPr>
              <a:t>There is relative motion between a suspended coil and a magnet attached to</a:t>
            </a:r>
          </a:p>
          <a:p>
            <a:pPr eaLnBrk="1" hangingPunct="1"/>
            <a:r>
              <a:rPr lang="en-GB" altLang="en-US" sz="2000" dirty="0">
                <a:latin typeface="Calibri" panose="020F0502020204030204" pitchFamily="34" charset="0"/>
              </a:rPr>
              <a:t>the geophone outer body, which generates a voltage across the terminals</a:t>
            </a:r>
          </a:p>
        </p:txBody>
      </p:sp>
      <p:pic>
        <p:nvPicPr>
          <p:cNvPr id="4710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88" y="3482975"/>
            <a:ext cx="3429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0" name="Rectangle 5"/>
          <p:cNvSpPr>
            <a:spLocks noChangeArrowheads="1"/>
          </p:cNvSpPr>
          <p:nvPr/>
        </p:nvSpPr>
        <p:spPr bwMode="auto">
          <a:xfrm>
            <a:off x="1708149" y="6550029"/>
            <a:ext cx="4572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400" i="1">
                <a:latin typeface="Cambria" panose="02040503050406030204" pitchFamily="18" charset="0"/>
              </a:rPr>
              <a:t>http://www.linearcollider.org/newsline/images/2007</a:t>
            </a:r>
            <a:endParaRPr lang="en-GB" altLang="en-US" sz="1400">
              <a:latin typeface="Cambria" panose="02040503050406030204" pitchFamily="18" charset="0"/>
            </a:endParaRPr>
          </a:p>
        </p:txBody>
      </p:sp>
      <p:pic>
        <p:nvPicPr>
          <p:cNvPr id="36872" name="Picture 8" descr="http://image.made-in-china.com/2f0j00LMdTwkKzEapZ/Geophone-Strings-CY-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30" y="3451232"/>
            <a:ext cx="3643313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266030" y="100623"/>
            <a:ext cx="563269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Marine receivers - Hydrophones</a:t>
            </a:r>
          </a:p>
        </p:txBody>
      </p:sp>
      <p:pic>
        <p:nvPicPr>
          <p:cNvPr id="6349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1" y="1397000"/>
            <a:ext cx="3810000" cy="508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2" y="1046163"/>
            <a:ext cx="3176588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3" name="TextBox 1"/>
          <p:cNvSpPr txBox="1">
            <a:spLocks noChangeArrowheads="1"/>
          </p:cNvSpPr>
          <p:nvPr/>
        </p:nvSpPr>
        <p:spPr bwMode="auto">
          <a:xfrm>
            <a:off x="6400806" y="5103819"/>
            <a:ext cx="3579187" cy="1754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dirty="0">
                <a:solidFill>
                  <a:srgbClr val="FF0000"/>
                </a:solidFill>
                <a:latin typeface="Calibri" panose="020F0502020204030204" pitchFamily="34" charset="0"/>
              </a:rPr>
              <a:t>Recommended reading:</a:t>
            </a:r>
          </a:p>
          <a:p>
            <a:pPr eaLnBrk="1" hangingPunct="1"/>
            <a:endParaRPr lang="en-GB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en-GB" altLang="en-US" dirty="0">
                <a:solidFill>
                  <a:srgbClr val="FF0000"/>
                </a:solidFill>
                <a:latin typeface="Calibri" panose="020F0502020204030204" pitchFamily="34" charset="0"/>
              </a:rPr>
              <a:t>A historical reflection on reflections, </a:t>
            </a:r>
          </a:p>
          <a:p>
            <a:pPr eaLnBrk="1" hangingPunct="1"/>
            <a:r>
              <a:rPr lang="en-GB" altLang="en-US" dirty="0" err="1">
                <a:solidFill>
                  <a:srgbClr val="FF0000"/>
                </a:solidFill>
                <a:latin typeface="Calibri" panose="020F0502020204030204" pitchFamily="34" charset="0"/>
              </a:rPr>
              <a:t>Dragoset</a:t>
            </a:r>
            <a:r>
              <a:rPr lang="en-GB" altLang="en-US" dirty="0">
                <a:solidFill>
                  <a:srgbClr val="FF0000"/>
                </a:solidFill>
                <a:latin typeface="Calibri" panose="020F0502020204030204" pitchFamily="34" charset="0"/>
              </a:rPr>
              <a:t>, Leading Edge, v24, 2005</a:t>
            </a:r>
          </a:p>
          <a:p>
            <a:pPr eaLnBrk="1" hangingPunct="1"/>
            <a:endParaRPr lang="en-GB" altLang="en-US" dirty="0">
              <a:solidFill>
                <a:srgbClr val="FF0000"/>
              </a:solidFill>
            </a:endParaRPr>
          </a:p>
          <a:p>
            <a:pPr eaLnBrk="1" hangingPunct="1"/>
            <a:endParaRPr lang="en-GB" altLang="en-US" dirty="0"/>
          </a:p>
        </p:txBody>
      </p:sp>
      <p:sp>
        <p:nvSpPr>
          <p:cNvPr id="63494" name="TextBox 2"/>
          <p:cNvSpPr txBox="1">
            <a:spLocks noChangeArrowheads="1"/>
          </p:cNvSpPr>
          <p:nvPr/>
        </p:nvSpPr>
        <p:spPr bwMode="auto">
          <a:xfrm>
            <a:off x="6827840" y="808040"/>
            <a:ext cx="22635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/>
              <a:t>Dragoset et al. 2005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417C14-A0E5-EF4D-8F12-A95D53AC2B7A}"/>
              </a:ext>
            </a:extLst>
          </p:cNvPr>
          <p:cNvSpPr txBox="1"/>
          <p:nvPr/>
        </p:nvSpPr>
        <p:spPr>
          <a:xfrm>
            <a:off x="6400806" y="4642925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Piezoelectric crystals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177" y="1134328"/>
            <a:ext cx="6677171" cy="50739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20" y="1933005"/>
            <a:ext cx="3819525" cy="3476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630" y="38502"/>
            <a:ext cx="63764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The future? -  Ocean Bottom Seismic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1778" y="5678905"/>
            <a:ext cx="308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Ocean bottom cables (OBC)</a:t>
            </a:r>
          </a:p>
        </p:txBody>
      </p:sp>
    </p:spTree>
    <p:extLst>
      <p:ext uri="{BB962C8B-B14F-4D97-AF65-F5344CB8AC3E}">
        <p14:creationId xmlns:p14="http://schemas.microsoft.com/office/powerpoint/2010/main" val="2880737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Calibri" panose="020F0502020204030204" pitchFamily="34" charset="0"/>
              </a:rPr>
              <a:t>Lecture outline</a:t>
            </a:r>
          </a:p>
        </p:txBody>
      </p:sp>
      <p:sp>
        <p:nvSpPr>
          <p:cNvPr id="16387" name="TextBox 3"/>
          <p:cNvSpPr txBox="1">
            <a:spLocks noChangeArrowheads="1"/>
          </p:cNvSpPr>
          <p:nvPr/>
        </p:nvSpPr>
        <p:spPr bwMode="auto">
          <a:xfrm>
            <a:off x="2038354" y="236220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eaLnBrk="1" hangingPunct="1">
              <a:defRPr/>
            </a:pPr>
            <a:endParaRPr lang="en-GB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30724" name="TextBox 3"/>
          <p:cNvSpPr txBox="1">
            <a:spLocks noChangeArrowheads="1"/>
          </p:cNvSpPr>
          <p:nvPr/>
        </p:nvSpPr>
        <p:spPr bwMode="auto">
          <a:xfrm>
            <a:off x="2487676" y="1202230"/>
            <a:ext cx="734047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400" dirty="0">
                <a:solidFill>
                  <a:srgbClr val="FF0000"/>
                </a:solidFill>
                <a:latin typeface="+mn-lt"/>
              </a:rPr>
              <a:t>Objectives of lecture 2:</a:t>
            </a:r>
          </a:p>
          <a:p>
            <a:pPr eaLnBrk="1" hangingPunct="1"/>
            <a:endParaRPr lang="en-GB" altLang="en-US" sz="2400" dirty="0">
              <a:solidFill>
                <a:srgbClr val="FF0000"/>
              </a:solidFill>
              <a:latin typeface="+mn-lt"/>
            </a:endParaRPr>
          </a:p>
          <a:p>
            <a:pPr eaLnBrk="1" hangingPunct="1"/>
            <a:r>
              <a:rPr lang="en-GB" altLang="en-US" sz="2400" dirty="0">
                <a:solidFill>
                  <a:srgbClr val="FF0000"/>
                </a:solidFill>
                <a:latin typeface="+mn-lt"/>
              </a:rPr>
              <a:t>Learn how seismic reflection surveys are conducted </a:t>
            </a:r>
          </a:p>
          <a:p>
            <a:pPr eaLnBrk="1" hangingPunct="1"/>
            <a:r>
              <a:rPr lang="en-GB" altLang="en-US" sz="2400" dirty="0">
                <a:solidFill>
                  <a:srgbClr val="FF0000"/>
                </a:solidFill>
                <a:latin typeface="+mn-lt"/>
              </a:rPr>
              <a:t>and what equipment is used</a:t>
            </a:r>
          </a:p>
        </p:txBody>
      </p:sp>
      <p:sp>
        <p:nvSpPr>
          <p:cNvPr id="5" name="Rectangle 4"/>
          <p:cNvSpPr/>
          <p:nvPr/>
        </p:nvSpPr>
        <p:spPr>
          <a:xfrm>
            <a:off x="2363852" y="1083469"/>
            <a:ext cx="7464295" cy="1828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A96861-1F25-B141-8C90-B55AB54AD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481" y="3429000"/>
            <a:ext cx="4876800" cy="182879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/>
              <a:t>i</a:t>
            </a:r>
            <a:r>
              <a:rPr lang="en-US" sz="2800" dirty="0"/>
              <a:t>)   Experiment design</a:t>
            </a:r>
          </a:p>
          <a:p>
            <a:pPr marL="0" indent="0">
              <a:buNone/>
            </a:pPr>
            <a:r>
              <a:rPr lang="en-US" sz="2800" dirty="0"/>
              <a:t>ii)  Sources and receivers</a:t>
            </a:r>
          </a:p>
          <a:p>
            <a:pPr marL="0" indent="0">
              <a:buNone/>
            </a:pPr>
            <a:r>
              <a:rPr lang="en-US" sz="2800" dirty="0"/>
              <a:t>iii) The ideal wavelet</a:t>
            </a:r>
          </a:p>
        </p:txBody>
      </p:sp>
    </p:spTree>
    <p:extLst>
      <p:ext uri="{BB962C8B-B14F-4D97-AF65-F5344CB8AC3E}">
        <p14:creationId xmlns:p14="http://schemas.microsoft.com/office/powerpoint/2010/main" val="1889283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2378" y="68095"/>
            <a:ext cx="34213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Learning outcomes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3425" y="1399018"/>
            <a:ext cx="104331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By the end of this lecture your should:</a:t>
            </a:r>
          </a:p>
          <a:p>
            <a:endParaRPr lang="en-GB" sz="2400" dirty="0"/>
          </a:p>
          <a:p>
            <a:pPr marL="342900" indent="-342900">
              <a:buAutoNum type="arabicParenR"/>
            </a:pPr>
            <a:r>
              <a:rPr lang="en-GB" sz="2400" dirty="0"/>
              <a:t>Understand why we need to use common depth point profiling methods to collect high-quality seismic data </a:t>
            </a:r>
          </a:p>
          <a:p>
            <a:endParaRPr lang="en-GB" sz="2400" dirty="0"/>
          </a:p>
          <a:p>
            <a:r>
              <a:rPr lang="en-GB" sz="2400" dirty="0"/>
              <a:t>2) Appreciate what sources are available and in what situation you </a:t>
            </a:r>
            <a:r>
              <a:rPr lang="en-GB" sz="2400"/>
              <a:t>would      use </a:t>
            </a:r>
            <a:r>
              <a:rPr lang="en-GB" sz="2400" dirty="0"/>
              <a:t>different types of source</a:t>
            </a:r>
          </a:p>
          <a:p>
            <a:endParaRPr lang="en-GB" sz="2400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18F15E6-9B8E-7B44-9E2B-51476615D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34" y="5938916"/>
            <a:ext cx="111064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chemeClr val="tx1"/>
                </a:solidFill>
              </a:rPr>
              <a:t>Thanks to: </a:t>
            </a:r>
            <a:r>
              <a:rPr lang="en-GB" altLang="en-US" sz="1600" dirty="0" err="1">
                <a:solidFill>
                  <a:schemeClr val="tx1"/>
                </a:solidFill>
              </a:rPr>
              <a:t>Yanghua</a:t>
            </a:r>
            <a:r>
              <a:rPr lang="en-GB" altLang="en-US" sz="1600" dirty="0">
                <a:solidFill>
                  <a:schemeClr val="tx1"/>
                </a:solidFill>
              </a:rPr>
              <a:t> Wang, Jenny Collier, Lidia Lonergan, Jo Morgan from </a:t>
            </a:r>
            <a:r>
              <a:rPr lang="en-GB" altLang="en-US" sz="1600" i="1" dirty="0">
                <a:solidFill>
                  <a:schemeClr val="tx1"/>
                </a:solidFill>
              </a:rPr>
              <a:t>Imperial College London</a:t>
            </a:r>
            <a:r>
              <a:rPr lang="en-GB" altLang="en-US" sz="1600" dirty="0">
                <a:solidFill>
                  <a:schemeClr val="tx1"/>
                </a:solidFill>
              </a:rPr>
              <a:t>, Chris Jackson from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chemeClr val="tx1"/>
                </a:solidFill>
              </a:rPr>
              <a:t>the </a:t>
            </a:r>
            <a:r>
              <a:rPr lang="en-GB" altLang="en-US" sz="1600" i="1" dirty="0">
                <a:solidFill>
                  <a:schemeClr val="tx1"/>
                </a:solidFill>
              </a:rPr>
              <a:t>University of Manchester </a:t>
            </a:r>
            <a:r>
              <a:rPr lang="en-GB" altLang="en-US" sz="1600" dirty="0">
                <a:solidFill>
                  <a:schemeClr val="tx1"/>
                </a:solidFill>
              </a:rPr>
              <a:t>and Mark Vardy from </a:t>
            </a:r>
            <a:r>
              <a:rPr lang="en-GB" altLang="en-US" sz="1600" i="1" dirty="0">
                <a:solidFill>
                  <a:schemeClr val="tx1"/>
                </a:solidFill>
              </a:rPr>
              <a:t>SAND Geophysics </a:t>
            </a:r>
            <a:r>
              <a:rPr lang="en-GB" altLang="en-US" sz="1600" dirty="0">
                <a:solidFill>
                  <a:schemeClr val="tx1"/>
                </a:solidFill>
              </a:rPr>
              <a:t>for contributing material for this lecture series</a:t>
            </a:r>
          </a:p>
        </p:txBody>
      </p:sp>
    </p:spTree>
    <p:extLst>
      <p:ext uri="{BB962C8B-B14F-4D97-AF65-F5344CB8AC3E}">
        <p14:creationId xmlns:p14="http://schemas.microsoft.com/office/powerpoint/2010/main" val="3115027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F4EAEEFF-82DE-9740-8286-75762F2065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+mn-lt"/>
              </a:rPr>
              <a:t>Zero-offset survey</a:t>
            </a:r>
          </a:p>
        </p:txBody>
      </p:sp>
      <p:sp>
        <p:nvSpPr>
          <p:cNvPr id="14338" name="TextBox 3">
            <a:extLst>
              <a:ext uri="{FF2B5EF4-FFF2-40B4-BE49-F238E27FC236}">
                <a16:creationId xmlns:a16="http://schemas.microsoft.com/office/drawing/2014/main" id="{C24F9B37-8C5D-4D4E-88CA-65512983F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5450" y="838200"/>
            <a:ext cx="86187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tx1"/>
                </a:solidFill>
                <a:latin typeface="+mn-lt"/>
              </a:rPr>
              <a:t>The easiest way to create a </a:t>
            </a:r>
            <a:r>
              <a:rPr lang="en-GB" altLang="en-US" sz="1800" dirty="0">
                <a:solidFill>
                  <a:srgbClr val="FF0000"/>
                </a:solidFill>
                <a:latin typeface="+mn-lt"/>
              </a:rPr>
              <a:t>SEISMIC SECTION </a:t>
            </a:r>
            <a:r>
              <a:rPr lang="en-GB" altLang="en-US" sz="1800" dirty="0">
                <a:solidFill>
                  <a:schemeClr val="tx1"/>
                </a:solidFill>
                <a:latin typeface="+mn-lt"/>
              </a:rPr>
              <a:t>is to conduct a zero-offset survey:</a:t>
            </a:r>
          </a:p>
        </p:txBody>
      </p:sp>
      <p:sp>
        <p:nvSpPr>
          <p:cNvPr id="5124" name="TextBox 4">
            <a:extLst>
              <a:ext uri="{FF2B5EF4-FFF2-40B4-BE49-F238E27FC236}">
                <a16:creationId xmlns:a16="http://schemas.microsoft.com/office/drawing/2014/main" id="{D1BCC6AD-F9AA-8C4C-B969-2389E36B6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256338"/>
            <a:ext cx="94009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tx1"/>
                </a:solidFill>
                <a:latin typeface="+mn-lt"/>
              </a:rPr>
              <a:t>The problem is, reflection coefficients are very small, so the reflections have low amplitude</a:t>
            </a:r>
          </a:p>
        </p:txBody>
      </p:sp>
      <p:pic>
        <p:nvPicPr>
          <p:cNvPr id="14340" name="Picture 7" descr="zero_offset1.bmp">
            <a:extLst>
              <a:ext uri="{FF2B5EF4-FFF2-40B4-BE49-F238E27FC236}">
                <a16:creationId xmlns:a16="http://schemas.microsoft.com/office/drawing/2014/main" id="{5B781195-3BFC-ED4F-BC10-37C3B21A5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213" y="1355725"/>
            <a:ext cx="5586412" cy="2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8" descr="zero_offset2.bmp">
            <a:extLst>
              <a:ext uri="{FF2B5EF4-FFF2-40B4-BE49-F238E27FC236}">
                <a16:creationId xmlns:a16="http://schemas.microsoft.com/office/drawing/2014/main" id="{A9137FDD-8756-2D42-93F4-009519EBA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3" y="3554413"/>
            <a:ext cx="6005512" cy="236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6">
            <a:extLst>
              <a:ext uri="{FF2B5EF4-FFF2-40B4-BE49-F238E27FC236}">
                <a16:creationId xmlns:a16="http://schemas.microsoft.com/office/drawing/2014/main" id="{D69D6D1C-4753-4F49-9A15-6E5BF2D43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9175" y="3589338"/>
            <a:ext cx="9286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Shot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Record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7BA058-418A-8A40-96A3-E3DB6189DB3F}"/>
              </a:ext>
            </a:extLst>
          </p:cNvPr>
          <p:cNvSpPr/>
          <p:nvPr/>
        </p:nvSpPr>
        <p:spPr>
          <a:xfrm>
            <a:off x="3860800" y="2060575"/>
            <a:ext cx="246063" cy="871538"/>
          </a:xfrm>
          <a:prstGeom prst="rect">
            <a:avLst/>
          </a:prstGeom>
          <a:solidFill>
            <a:srgbClr val="DAE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334E43-E263-854F-884E-6D869463C2D1}"/>
              </a:ext>
            </a:extLst>
          </p:cNvPr>
          <p:cNvSpPr/>
          <p:nvPr/>
        </p:nvSpPr>
        <p:spPr>
          <a:xfrm>
            <a:off x="4332288" y="2054225"/>
            <a:ext cx="247650" cy="869950"/>
          </a:xfrm>
          <a:prstGeom prst="rect">
            <a:avLst/>
          </a:prstGeom>
          <a:solidFill>
            <a:srgbClr val="DAE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AC02C-56FE-4749-B325-7AF20B4A921A}"/>
              </a:ext>
            </a:extLst>
          </p:cNvPr>
          <p:cNvSpPr/>
          <p:nvPr/>
        </p:nvSpPr>
        <p:spPr>
          <a:xfrm>
            <a:off x="4767263" y="2054225"/>
            <a:ext cx="1997075" cy="869950"/>
          </a:xfrm>
          <a:prstGeom prst="rect">
            <a:avLst/>
          </a:prstGeom>
          <a:solidFill>
            <a:srgbClr val="DAE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4D42C0-E0CC-1A40-ACDB-B73B1476E895}"/>
              </a:ext>
            </a:extLst>
          </p:cNvPr>
          <p:cNvSpPr/>
          <p:nvPr/>
        </p:nvSpPr>
        <p:spPr>
          <a:xfrm>
            <a:off x="3875088" y="3990975"/>
            <a:ext cx="231775" cy="1263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F8554A-F87F-0348-9879-1FF3D76FE168}"/>
              </a:ext>
            </a:extLst>
          </p:cNvPr>
          <p:cNvSpPr/>
          <p:nvPr/>
        </p:nvSpPr>
        <p:spPr>
          <a:xfrm>
            <a:off x="4303713" y="4013200"/>
            <a:ext cx="231775" cy="1262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9E0EBE-2F7B-384F-A351-D1C430F6A67C}"/>
              </a:ext>
            </a:extLst>
          </p:cNvPr>
          <p:cNvSpPr/>
          <p:nvPr/>
        </p:nvSpPr>
        <p:spPr>
          <a:xfrm>
            <a:off x="4811713" y="4013200"/>
            <a:ext cx="1936750" cy="1262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4351" name="TextBox 15">
            <a:extLst>
              <a:ext uri="{FF2B5EF4-FFF2-40B4-BE49-F238E27FC236}">
                <a16:creationId xmlns:a16="http://schemas.microsoft.com/office/drawing/2014/main" id="{DC6F8DCF-15C4-F24D-908B-5D2687198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6763" y="2816225"/>
            <a:ext cx="11604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chemeClr val="tx1"/>
                </a:solidFill>
              </a:rPr>
              <a:t>Rc</a:t>
            </a:r>
            <a:r>
              <a:rPr lang="en-US" altLang="en-US" sz="1800" dirty="0">
                <a:solidFill>
                  <a:schemeClr val="tx1"/>
                </a:solidFill>
              </a:rPr>
              <a:t> = +’ve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9F20D5-E98F-A546-BF3C-1B41947CF235}"/>
              </a:ext>
            </a:extLst>
          </p:cNvPr>
          <p:cNvSpPr txBox="1"/>
          <p:nvPr/>
        </p:nvSpPr>
        <p:spPr>
          <a:xfrm>
            <a:off x="9447212" y="1735570"/>
            <a:ext cx="2146742" cy="92333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This is what you</a:t>
            </a:r>
          </a:p>
          <a:p>
            <a:r>
              <a:rPr lang="en-US" dirty="0"/>
              <a:t>will effectively be</a:t>
            </a:r>
          </a:p>
          <a:p>
            <a:r>
              <a:rPr lang="en-US" dirty="0"/>
              <a:t>doing in exercise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F4EAEEFF-82DE-9740-8286-75762F2065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+mn-lt"/>
              </a:rPr>
              <a:t>Zero-offset survey</a:t>
            </a:r>
          </a:p>
        </p:txBody>
      </p:sp>
      <p:sp>
        <p:nvSpPr>
          <p:cNvPr id="14338" name="TextBox 3">
            <a:extLst>
              <a:ext uri="{FF2B5EF4-FFF2-40B4-BE49-F238E27FC236}">
                <a16:creationId xmlns:a16="http://schemas.microsoft.com/office/drawing/2014/main" id="{C24F9B37-8C5D-4D4E-88CA-65512983F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5450" y="838200"/>
            <a:ext cx="86187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tx1"/>
                </a:solidFill>
                <a:latin typeface="+mn-lt"/>
              </a:rPr>
              <a:t>The easiest way to create a </a:t>
            </a:r>
            <a:r>
              <a:rPr lang="en-GB" altLang="en-US" sz="1800" dirty="0">
                <a:solidFill>
                  <a:srgbClr val="FF0000"/>
                </a:solidFill>
                <a:latin typeface="+mn-lt"/>
              </a:rPr>
              <a:t>SEISMIC SECTION </a:t>
            </a:r>
            <a:r>
              <a:rPr lang="en-GB" altLang="en-US" sz="1800" dirty="0">
                <a:solidFill>
                  <a:schemeClr val="tx1"/>
                </a:solidFill>
                <a:latin typeface="+mn-lt"/>
              </a:rPr>
              <a:t>is to conduct a zero-offset survey:</a:t>
            </a:r>
          </a:p>
        </p:txBody>
      </p:sp>
      <p:sp>
        <p:nvSpPr>
          <p:cNvPr id="5124" name="TextBox 4">
            <a:extLst>
              <a:ext uri="{FF2B5EF4-FFF2-40B4-BE49-F238E27FC236}">
                <a16:creationId xmlns:a16="http://schemas.microsoft.com/office/drawing/2014/main" id="{D1BCC6AD-F9AA-8C4C-B969-2389E36B6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256338"/>
            <a:ext cx="94009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tx1"/>
                </a:solidFill>
                <a:latin typeface="+mn-lt"/>
              </a:rPr>
              <a:t>The problem is, reflection coefficients are very small, so the reflections have low amplitude</a:t>
            </a:r>
          </a:p>
        </p:txBody>
      </p:sp>
      <p:pic>
        <p:nvPicPr>
          <p:cNvPr id="14340" name="Picture 7" descr="zero_offset1.bmp">
            <a:extLst>
              <a:ext uri="{FF2B5EF4-FFF2-40B4-BE49-F238E27FC236}">
                <a16:creationId xmlns:a16="http://schemas.microsoft.com/office/drawing/2014/main" id="{5B781195-3BFC-ED4F-BC10-37C3B21A5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213" y="1355725"/>
            <a:ext cx="5586412" cy="2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8" descr="zero_offset2.bmp">
            <a:extLst>
              <a:ext uri="{FF2B5EF4-FFF2-40B4-BE49-F238E27FC236}">
                <a16:creationId xmlns:a16="http://schemas.microsoft.com/office/drawing/2014/main" id="{A9137FDD-8756-2D42-93F4-009519EBA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3" y="3554413"/>
            <a:ext cx="6005512" cy="236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6">
            <a:extLst>
              <a:ext uri="{FF2B5EF4-FFF2-40B4-BE49-F238E27FC236}">
                <a16:creationId xmlns:a16="http://schemas.microsoft.com/office/drawing/2014/main" id="{D69D6D1C-4753-4F49-9A15-6E5BF2D43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9175" y="3589338"/>
            <a:ext cx="9286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Shot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Record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7BA058-418A-8A40-96A3-E3DB6189DB3F}"/>
              </a:ext>
            </a:extLst>
          </p:cNvPr>
          <p:cNvSpPr/>
          <p:nvPr/>
        </p:nvSpPr>
        <p:spPr>
          <a:xfrm>
            <a:off x="3860800" y="2060575"/>
            <a:ext cx="246063" cy="871538"/>
          </a:xfrm>
          <a:prstGeom prst="rect">
            <a:avLst/>
          </a:prstGeom>
          <a:solidFill>
            <a:srgbClr val="DAE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334E43-E263-854F-884E-6D869463C2D1}"/>
              </a:ext>
            </a:extLst>
          </p:cNvPr>
          <p:cNvSpPr/>
          <p:nvPr/>
        </p:nvSpPr>
        <p:spPr>
          <a:xfrm>
            <a:off x="4332288" y="2054225"/>
            <a:ext cx="247650" cy="869950"/>
          </a:xfrm>
          <a:prstGeom prst="rect">
            <a:avLst/>
          </a:prstGeom>
          <a:solidFill>
            <a:srgbClr val="DAE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AC02C-56FE-4749-B325-7AF20B4A921A}"/>
              </a:ext>
            </a:extLst>
          </p:cNvPr>
          <p:cNvSpPr/>
          <p:nvPr/>
        </p:nvSpPr>
        <p:spPr>
          <a:xfrm>
            <a:off x="4767263" y="2054225"/>
            <a:ext cx="1997075" cy="869950"/>
          </a:xfrm>
          <a:prstGeom prst="rect">
            <a:avLst/>
          </a:prstGeom>
          <a:solidFill>
            <a:srgbClr val="DAE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4351" name="TextBox 15">
            <a:extLst>
              <a:ext uri="{FF2B5EF4-FFF2-40B4-BE49-F238E27FC236}">
                <a16:creationId xmlns:a16="http://schemas.microsoft.com/office/drawing/2014/main" id="{DC6F8DCF-15C4-F24D-908B-5D2687198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6763" y="2816225"/>
            <a:ext cx="11604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chemeClr val="tx1"/>
                </a:solidFill>
              </a:rPr>
              <a:t>Rc</a:t>
            </a:r>
            <a:r>
              <a:rPr lang="en-US" altLang="en-US" sz="1800" dirty="0">
                <a:solidFill>
                  <a:schemeClr val="tx1"/>
                </a:solidFill>
              </a:rPr>
              <a:t> = +’ve</a:t>
            </a:r>
          </a:p>
        </p:txBody>
      </p:sp>
      <p:pic>
        <p:nvPicPr>
          <p:cNvPr id="16" name="Picture 17">
            <a:extLst>
              <a:ext uri="{FF2B5EF4-FFF2-40B4-BE49-F238E27FC236}">
                <a16:creationId xmlns:a16="http://schemas.microsoft.com/office/drawing/2014/main" id="{D3C4E864-4E78-E840-B949-02163DFE5C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75" y="908050"/>
            <a:ext cx="5429250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44F5A2-8B26-DD4E-BD0B-C917556905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75" y="3644900"/>
            <a:ext cx="5429250" cy="273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846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Calibri" panose="020F0502020204030204" pitchFamily="34" charset="0"/>
              </a:rPr>
              <a:t>2D Survey geometry</a:t>
            </a:r>
          </a:p>
        </p:txBody>
      </p:sp>
      <p:pic>
        <p:nvPicPr>
          <p:cNvPr id="32771" name="Picture 2" descr="CMP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1770070"/>
            <a:ext cx="5740400" cy="321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TextBox 4"/>
          <p:cNvSpPr txBox="1">
            <a:spLocks noChangeArrowheads="1"/>
          </p:cNvSpPr>
          <p:nvPr/>
        </p:nvSpPr>
        <p:spPr bwMode="auto">
          <a:xfrm>
            <a:off x="806456" y="2100263"/>
            <a:ext cx="416331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GB" altLang="en-US" sz="2000" dirty="0">
                <a:latin typeface="+mn-lt"/>
              </a:rPr>
              <a:t>We arrange traces into Common-</a:t>
            </a:r>
          </a:p>
          <a:p>
            <a:pPr eaLnBrk="1" hangingPunct="1"/>
            <a:r>
              <a:rPr lang="en-GB" altLang="en-US" sz="2000" dirty="0">
                <a:latin typeface="+mn-lt"/>
              </a:rPr>
              <a:t>Mid-Points (CMPS; also</a:t>
            </a:r>
          </a:p>
          <a:p>
            <a:pPr eaLnBrk="1" hangingPunct="1"/>
            <a:r>
              <a:rPr lang="en-GB" altLang="en-US" sz="2000" dirty="0">
                <a:latin typeface="+mn-lt"/>
              </a:rPr>
              <a:t> sometimes called Common </a:t>
            </a:r>
          </a:p>
          <a:p>
            <a:pPr eaLnBrk="1" hangingPunct="1"/>
            <a:r>
              <a:rPr lang="en-GB" altLang="en-US" sz="2000" dirty="0">
                <a:latin typeface="+mn-lt"/>
              </a:rPr>
              <a:t>Depth Points, CDPs)- </a:t>
            </a:r>
            <a:r>
              <a:rPr lang="en-GB" altLang="en-US" sz="2000" dirty="0">
                <a:solidFill>
                  <a:srgbClr val="FF0000"/>
                </a:solidFill>
                <a:latin typeface="+mn-lt"/>
              </a:rPr>
              <a:t>LECTURE 3</a:t>
            </a:r>
          </a:p>
        </p:txBody>
      </p:sp>
      <p:sp>
        <p:nvSpPr>
          <p:cNvPr id="32773" name="TextBox 6"/>
          <p:cNvSpPr txBox="1">
            <a:spLocks noChangeArrowheads="1"/>
          </p:cNvSpPr>
          <p:nvPr/>
        </p:nvSpPr>
        <p:spPr bwMode="auto">
          <a:xfrm>
            <a:off x="796927" y="3970345"/>
            <a:ext cx="4097788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GB" altLang="en-US" sz="2000" dirty="0">
                <a:latin typeface="Cambria" panose="02040503050406030204" pitchFamily="18" charset="0"/>
              </a:rPr>
              <a:t> </a:t>
            </a:r>
            <a:r>
              <a:rPr lang="en-GB" altLang="en-US" sz="2000" dirty="0">
                <a:latin typeface="+mn-lt"/>
              </a:rPr>
              <a:t>This allows us to improve </a:t>
            </a:r>
          </a:p>
          <a:p>
            <a:pPr eaLnBrk="1" hangingPunct="1"/>
            <a:r>
              <a:rPr lang="en-GB" altLang="en-US" sz="2000" dirty="0">
                <a:latin typeface="+mn-lt"/>
              </a:rPr>
              <a:t>our signal to noise ratio (S/N) </a:t>
            </a:r>
          </a:p>
          <a:p>
            <a:pPr eaLnBrk="1" hangingPunct="1"/>
            <a:r>
              <a:rPr lang="en-GB" altLang="en-US" sz="2000" dirty="0">
                <a:latin typeface="+mn-lt"/>
              </a:rPr>
              <a:t>by </a:t>
            </a:r>
            <a:r>
              <a:rPr lang="en-GB" altLang="en-US" sz="2000" dirty="0">
                <a:solidFill>
                  <a:srgbClr val="FF0000"/>
                </a:solidFill>
                <a:latin typeface="+mn-lt"/>
              </a:rPr>
              <a:t>stacking</a:t>
            </a:r>
            <a:r>
              <a:rPr lang="en-GB" altLang="en-US" sz="2000" dirty="0">
                <a:latin typeface="+mn-lt"/>
              </a:rPr>
              <a:t> traces with the </a:t>
            </a:r>
          </a:p>
          <a:p>
            <a:pPr eaLnBrk="1" hangingPunct="1"/>
            <a:r>
              <a:rPr lang="en-GB" altLang="en-US" sz="2000" dirty="0">
                <a:latin typeface="+mn-lt"/>
              </a:rPr>
              <a:t>same CMPs.</a:t>
            </a:r>
          </a:p>
          <a:p>
            <a:pPr eaLnBrk="1" hangingPunct="1"/>
            <a:endParaRPr lang="en-GB" altLang="en-US" sz="2000" b="1" u="sng" dirty="0">
              <a:latin typeface="+mn-lt"/>
            </a:endParaRPr>
          </a:p>
          <a:p>
            <a:pPr eaLnBrk="1" hangingPunct="1">
              <a:buFontTx/>
              <a:buChar char="•"/>
            </a:pPr>
            <a:r>
              <a:rPr lang="en-GB" altLang="en-US" sz="2000" b="1" u="sng" dirty="0">
                <a:latin typeface="+mn-lt"/>
              </a:rPr>
              <a:t> This is a key, fundamental idea</a:t>
            </a:r>
          </a:p>
          <a:p>
            <a:pPr eaLnBrk="1" hangingPunct="1"/>
            <a:r>
              <a:rPr lang="en-GB" altLang="en-US" sz="2000" b="1" u="sng" dirty="0">
                <a:latin typeface="+mn-lt"/>
              </a:rPr>
              <a:t>behind the seismic reflection</a:t>
            </a:r>
          </a:p>
          <a:p>
            <a:pPr eaLnBrk="1" hangingPunct="1"/>
            <a:r>
              <a:rPr lang="en-GB" altLang="en-US" sz="2000" b="1" u="sng" dirty="0">
                <a:latin typeface="+mn-lt"/>
              </a:rPr>
              <a:t>technique</a:t>
            </a:r>
          </a:p>
        </p:txBody>
      </p:sp>
      <p:sp>
        <p:nvSpPr>
          <p:cNvPr id="32774" name="TextBox 8"/>
          <p:cNvSpPr txBox="1">
            <a:spLocks noChangeArrowheads="1"/>
          </p:cNvSpPr>
          <p:nvPr/>
        </p:nvSpPr>
        <p:spPr bwMode="auto">
          <a:xfrm>
            <a:off x="776294" y="969969"/>
            <a:ext cx="452720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GB" altLang="en-US" sz="2000" dirty="0">
                <a:latin typeface="Cambria" panose="02040503050406030204" pitchFamily="18" charset="0"/>
              </a:rPr>
              <a:t> </a:t>
            </a:r>
            <a:r>
              <a:rPr lang="en-GB" altLang="en-US" sz="2000" dirty="0">
                <a:latin typeface="+mn-lt"/>
              </a:rPr>
              <a:t>We design seismic surveys so</a:t>
            </a:r>
          </a:p>
          <a:p>
            <a:pPr eaLnBrk="1" hangingPunct="1"/>
            <a:r>
              <a:rPr lang="en-GB" altLang="en-US" sz="2000" dirty="0">
                <a:latin typeface="+mn-lt"/>
              </a:rPr>
              <a:t>points in the sub-surface are sampled </a:t>
            </a:r>
          </a:p>
          <a:p>
            <a:pPr eaLnBrk="1" hangingPunct="1"/>
            <a:r>
              <a:rPr lang="en-GB" altLang="en-US" sz="2000" dirty="0">
                <a:latin typeface="+mn-lt"/>
              </a:rPr>
              <a:t>more than once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2D Survey geometry</a:t>
            </a:r>
          </a:p>
        </p:txBody>
      </p:sp>
      <p:pic>
        <p:nvPicPr>
          <p:cNvPr id="33796" name="Picture 2" descr="J.Bull/array1.bmp                                              00000002Mac 2                          B4FD4152: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554163"/>
            <a:ext cx="8458200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311525" y="1562103"/>
            <a:ext cx="7069139" cy="955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33795" name="TextBox 5"/>
          <p:cNvSpPr txBox="1">
            <a:spLocks noChangeArrowheads="1"/>
          </p:cNvSpPr>
          <p:nvPr/>
        </p:nvSpPr>
        <p:spPr bwMode="auto">
          <a:xfrm>
            <a:off x="1803401" y="1054275"/>
            <a:ext cx="763136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000" dirty="0">
                <a:latin typeface="Calibri" panose="020F0502020204030204" pitchFamily="34" charset="0"/>
              </a:rPr>
              <a:t>The “roll-along” method </a:t>
            </a:r>
            <a:r>
              <a:rPr lang="en-US" altLang="en-US" sz="2000" dirty="0">
                <a:latin typeface="Calibri" panose="020F0502020204030204" pitchFamily="34" charset="0"/>
              </a:rPr>
              <a:t>is an efficient way to acquire seismic reflection</a:t>
            </a:r>
          </a:p>
          <a:p>
            <a:pPr eaLnBrk="1" hangingPunct="1"/>
            <a:r>
              <a:rPr lang="en-US" altLang="en-US" sz="2000" dirty="0">
                <a:latin typeface="Calibri" panose="020F0502020204030204" pitchFamily="34" charset="0"/>
              </a:rPr>
              <a:t>data that is very amenable to stacking:</a:t>
            </a:r>
          </a:p>
          <a:p>
            <a:pPr eaLnBrk="1" hangingPunct="1"/>
            <a:endParaRPr lang="en-GB" altLang="en-US" sz="2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026" descr="J.Bull/array2.bmp                                              0000420CMac 2                          B4FD4152: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1" y="1560513"/>
            <a:ext cx="83820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Calibri" panose="020F0502020204030204" pitchFamily="34" charset="0"/>
              </a:rPr>
              <a:t>2D Survey geometry</a:t>
            </a:r>
          </a:p>
        </p:txBody>
      </p:sp>
      <p:sp>
        <p:nvSpPr>
          <p:cNvPr id="34820" name="TextBox 5"/>
          <p:cNvSpPr txBox="1">
            <a:spLocks noChangeArrowheads="1"/>
          </p:cNvSpPr>
          <p:nvPr/>
        </p:nvSpPr>
        <p:spPr bwMode="auto">
          <a:xfrm>
            <a:off x="1811339" y="831856"/>
            <a:ext cx="763136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000" dirty="0">
                <a:latin typeface="Calibri" panose="020F0502020204030204" pitchFamily="34" charset="0"/>
              </a:rPr>
              <a:t>The “roll-along” method </a:t>
            </a:r>
            <a:r>
              <a:rPr lang="en-US" altLang="en-US" sz="2000" dirty="0">
                <a:latin typeface="Calibri" panose="020F0502020204030204" pitchFamily="34" charset="0"/>
              </a:rPr>
              <a:t>is an efficient way to acquire seismic reflection</a:t>
            </a:r>
          </a:p>
          <a:p>
            <a:pPr eaLnBrk="1" hangingPunct="1"/>
            <a:r>
              <a:rPr lang="en-US" altLang="en-US" sz="2000" dirty="0">
                <a:latin typeface="Calibri" panose="020F0502020204030204" pitchFamily="34" charset="0"/>
              </a:rPr>
              <a:t>data that is very amenable to stacking:</a:t>
            </a:r>
          </a:p>
          <a:p>
            <a:pPr eaLnBrk="1" hangingPunct="1"/>
            <a:endParaRPr lang="en-GB" altLang="en-US" sz="2000" dirty="0"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54490" y="1633540"/>
            <a:ext cx="6235700" cy="6365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026" descr="J.Bull/array2.bmp                                              0000420CMac 2                          B4FD4152: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1" y="1560513"/>
            <a:ext cx="83820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Calibri" panose="020F0502020204030204" pitchFamily="34" charset="0"/>
              </a:rPr>
              <a:t>2D Survey geometry</a:t>
            </a:r>
          </a:p>
        </p:txBody>
      </p:sp>
      <p:sp>
        <p:nvSpPr>
          <p:cNvPr id="35844" name="TextBox 5"/>
          <p:cNvSpPr txBox="1">
            <a:spLocks noChangeArrowheads="1"/>
          </p:cNvSpPr>
          <p:nvPr/>
        </p:nvSpPr>
        <p:spPr bwMode="auto">
          <a:xfrm>
            <a:off x="383553" y="900119"/>
            <a:ext cx="1152289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000" dirty="0">
                <a:latin typeface="Calibri" panose="020F0502020204030204" pitchFamily="34" charset="0"/>
              </a:rPr>
              <a:t>The “roll-along” method </a:t>
            </a:r>
            <a:r>
              <a:rPr lang="en-US" altLang="en-US" sz="2000" dirty="0">
                <a:latin typeface="Calibri" panose="020F0502020204030204" pitchFamily="34" charset="0"/>
              </a:rPr>
              <a:t>is an efficient way to acquire seismic reflection data that is very amenable to stacking:</a:t>
            </a:r>
          </a:p>
          <a:p>
            <a:pPr eaLnBrk="1" hangingPunct="1"/>
            <a:endParaRPr lang="en-GB" altLang="en-US" sz="2000" dirty="0">
              <a:latin typeface="Cambria" panose="02040503050406030204" pitchFamily="18" charset="0"/>
            </a:endParaRPr>
          </a:p>
        </p:txBody>
      </p:sp>
      <p:pic>
        <p:nvPicPr>
          <p:cNvPr id="35845" name="Picture 2" descr="J.Bull/array3.bmp                                              00000002Mac 2                          B4FD4152: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488" y="1628775"/>
            <a:ext cx="8534400" cy="556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5" y="1622425"/>
            <a:ext cx="3333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81" y="1612900"/>
            <a:ext cx="3333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443" y="1592263"/>
            <a:ext cx="3333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418" y="1592263"/>
            <a:ext cx="3333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80" y="1582738"/>
            <a:ext cx="3333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669" y="1592263"/>
            <a:ext cx="3333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2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118" y="1571625"/>
            <a:ext cx="3333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3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243" y="1571625"/>
            <a:ext cx="3333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520951" y="5918200"/>
            <a:ext cx="4344988" cy="1284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35856" name="TextBox 15"/>
          <p:cNvSpPr txBox="1">
            <a:spLocks noChangeArrowheads="1"/>
          </p:cNvSpPr>
          <p:nvPr/>
        </p:nvSpPr>
        <p:spPr bwMode="auto">
          <a:xfrm>
            <a:off x="7185029" y="4776790"/>
            <a:ext cx="7493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/>
              <a:t>4 fold</a:t>
            </a:r>
          </a:p>
        </p:txBody>
      </p:sp>
      <p:sp>
        <p:nvSpPr>
          <p:cNvPr id="35857" name="TextBox 16"/>
          <p:cNvSpPr txBox="1">
            <a:spLocks noChangeArrowheads="1"/>
          </p:cNvSpPr>
          <p:nvPr/>
        </p:nvSpPr>
        <p:spPr bwMode="auto">
          <a:xfrm>
            <a:off x="427041" y="5721350"/>
            <a:ext cx="21174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CMP/CDP profiling</a:t>
            </a:r>
          </a:p>
        </p:txBody>
      </p:sp>
    </p:spTree>
    <p:extLst>
      <p:ext uri="{BB962C8B-B14F-4D97-AF65-F5344CB8AC3E}">
        <p14:creationId xmlns:p14="http://schemas.microsoft.com/office/powerpoint/2010/main" val="23570058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ON" val="5.00"/>
  <p:tag name="QUESTIONNAME" val="You would like"/>
  <p:tag name="QUESTIONTYPE" val=" 0"/>
  <p:tag name="QUESTIONCHOICES" val=" 2"/>
  <p:tag name="QUESTIONANSWER" val="34"/>
  <p:tag name="QUESTIONDIFFICULTY" val=" 0"/>
  <p:tag name="QUESTIONPOINTS" val=" 0"/>
  <p:tag name="QUESTIONCHANCES" val=" 3"/>
  <p:tag name="QUESTIONTIMER" val="02:00"/>
  <p:tag name="QUESTIONCHOICESTYPE" val=" 0"/>
  <p:tag name="QUESTIONCHARTTYPE" val="0"/>
  <p:tag name="MANUALQUESTIONSTART" val="No"/>
  <p:tag name="QUESTIONANSWEROPTIONS" val=" 0"/>
</p:tagLst>
</file>

<file path=ppt/theme/theme1.xml><?xml version="1.0" encoding="utf-8"?>
<a:theme xmlns:a="http://schemas.openxmlformats.org/drawingml/2006/main" name="Imperial White">
  <a:themeElements>
    <a:clrScheme name="basins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sins templa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asins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ns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ns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ns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ns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ns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ns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ns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ns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ns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ns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ns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Imperial White</Template>
  <TotalTime>55308</TotalTime>
  <Words>1661</Words>
  <Application>Microsoft Macintosh PowerPoint</Application>
  <PresentationFormat>Widescreen</PresentationFormat>
  <Paragraphs>227</Paragraphs>
  <Slides>30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Cambria</vt:lpstr>
      <vt:lpstr>Imperial White</vt:lpstr>
      <vt:lpstr>PowerPoint Presentation</vt:lpstr>
      <vt:lpstr>Module outline</vt:lpstr>
      <vt:lpstr>Lecture outline</vt:lpstr>
      <vt:lpstr>Zero-offset survey</vt:lpstr>
      <vt:lpstr>Zero-offset survey</vt:lpstr>
      <vt:lpstr>2D Survey geometry</vt:lpstr>
      <vt:lpstr>2D Survey geometry</vt:lpstr>
      <vt:lpstr>2D Survey geometry</vt:lpstr>
      <vt:lpstr>2D Survey geometry</vt:lpstr>
      <vt:lpstr>2D Survey geometry</vt:lpstr>
      <vt:lpstr>Survey design</vt:lpstr>
      <vt:lpstr>3D Survey geometry</vt:lpstr>
      <vt:lpstr>Sources: what we do not do…</vt:lpstr>
      <vt:lpstr>Seismic Sources</vt:lpstr>
      <vt:lpstr>PowerPoint Presentation</vt:lpstr>
      <vt:lpstr>Land 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oheclknlwxc</dc:title>
  <dc:creator>nh509</dc:creator>
  <cp:lastModifiedBy>Bell, Rebecca E</cp:lastModifiedBy>
  <cp:revision>2717</cp:revision>
  <dcterms:created xsi:type="dcterms:W3CDTF">2010-06-10T11:10:35Z</dcterms:created>
  <dcterms:modified xsi:type="dcterms:W3CDTF">2021-11-26T19:57:47Z</dcterms:modified>
</cp:coreProperties>
</file>